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baike.haosou.com/doc/3823228-4014902.html" TargetMode="External"/><Relationship Id="rId4" Type="http://schemas.openxmlformats.org/officeDocument/2006/relationships/hyperlink" Target="http://baike.haosou.com/doc/5532207-5754716.html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/>
            </a:lvl1pPr>
          </a:lstStyle>
          <a:p>
            <a:pPr lvl="0">
              <a:defRPr sz="1800"/>
            </a:pPr>
            <a:r>
              <a:rPr sz="1200"/>
              <a:t>没有胆固醇，就没有斑块（介绍低密度脂蛋白胆固醇和高密度脂蛋白胆固醇，斑块的形成过程、危害及血脂在斑块发生发展过程中发挥的作用）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5750" indent="-28575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/>
              <a:t>血液中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LDL-C</a:t>
            </a:r>
            <a:r>
              <a:rPr sz="1200"/>
              <a:t>含量过多，会钻入动脉内皮下方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/>
              <a:t>钻入内皮下方的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LDL-C</a:t>
            </a:r>
            <a:r>
              <a:rPr sz="1200"/>
              <a:t>被巨噬细胞吞噬，随着巨噬细胞中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LDL-C</a:t>
            </a:r>
            <a:r>
              <a:rPr sz="1200"/>
              <a:t>吞噬的增多，逐渐转变为泡沫细胞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5750" indent="-28575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/>
              <a:t>泡沫细胞吞噬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LDL-C</a:t>
            </a:r>
            <a:r>
              <a:rPr sz="1200"/>
              <a:t>过多而破裂，与胆固醇一起形成粥样斑块，同时动脉变硬变脆 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platelets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 defTabSz="914400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sz="1200"/>
              <a:t>斑块表面的纤维帽破裂，粥样物自裂口逸入</a:t>
            </a:r>
            <a:r>
              <a:rPr sz="1200">
                <a:hlinkClick r:id="rId3" invalidUrl="" action="" tgtFrame="" tooltip="" history="1" highlightClick="0" endSnd="0"/>
              </a:rPr>
              <a:t>血流</a:t>
            </a:r>
            <a:r>
              <a:rPr sz="1200"/>
              <a:t>，遗留粥瘤样</a:t>
            </a:r>
            <a:r>
              <a:rPr sz="1200">
                <a:hlinkClick r:id="rId4" invalidUrl="" action="" tgtFrame="" tooltip="" history="1" highlightClick="0" endSnd="0"/>
              </a:rPr>
              <a:t>溃疡</a:t>
            </a:r>
            <a:r>
              <a:rPr sz="1200"/>
              <a:t>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888888"/>
                </a:solidFill>
              </a:rPr>
              <a:t>单击此处编辑母版副标题样式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457200" y="121321"/>
            <a:ext cx="8229600" cy="121944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4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888888"/>
                </a:solidFill>
              </a:rPr>
              <a:t>单击此处编辑母版文本样式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457200" y="0"/>
            <a:ext cx="8229600" cy="1462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800"/>
              <a:t>单击此处编辑母版文本样式</a:t>
            </a:r>
            <a:endParaRPr b="1" sz="2800"/>
          </a:p>
          <a:p>
            <a:pPr lvl="1">
              <a:defRPr b="0" sz="1800"/>
            </a:pPr>
            <a:r>
              <a:rPr b="1" sz="2800"/>
              <a:t>第二级</a:t>
            </a:r>
            <a:endParaRPr b="1" sz="2800"/>
          </a:p>
          <a:p>
            <a:pPr lvl="2">
              <a:defRPr b="0" sz="1800"/>
            </a:pPr>
            <a:r>
              <a:rPr b="1" sz="2800"/>
              <a:t>第三级</a:t>
            </a:r>
            <a:endParaRPr b="1" sz="2800"/>
          </a:p>
          <a:p>
            <a:pPr lvl="3">
              <a:defRPr b="0" sz="1800"/>
            </a:pPr>
            <a:r>
              <a:rPr b="1" sz="2800"/>
              <a:t>第四级</a:t>
            </a:r>
            <a:endParaRPr b="1" sz="2800"/>
          </a:p>
          <a:p>
            <a:pPr lvl="4">
              <a:defRPr b="0" sz="1800"/>
            </a:pPr>
            <a:r>
              <a:rPr b="1" sz="2800"/>
              <a:t>第五级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21878"/>
            <a:ext cx="8229600" cy="101833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240210"/>
            <a:ext cx="4040188" cy="93466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0"/>
            <a:ext cx="8229600" cy="1462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defRPr sz="3200">
                <a:latin typeface="Arial"/>
                <a:ea typeface="Arial"/>
                <a:cs typeface="Arial"/>
                <a:sym typeface="Arial"/>
              </a:defRPr>
            </a:lvl2pPr>
            <a:lvl3pPr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3200"/>
              <a:t>单击此处编辑母版文本样式</a:t>
            </a:r>
            <a:endParaRPr b="1" sz="3200"/>
          </a:p>
          <a:p>
            <a:pPr lvl="1">
              <a:defRPr b="0" sz="1800"/>
            </a:pPr>
            <a:r>
              <a:rPr b="1" sz="3200"/>
              <a:t>第二级</a:t>
            </a:r>
            <a:endParaRPr b="1" sz="3200"/>
          </a:p>
          <a:p>
            <a:pPr lvl="2">
              <a:defRPr b="0" sz="1800"/>
            </a:pPr>
            <a:r>
              <a:rPr b="1" sz="3200"/>
              <a:t>第三级</a:t>
            </a:r>
            <a:endParaRPr b="1" sz="3200"/>
          </a:p>
          <a:p>
            <a:pPr lvl="3">
              <a:defRPr b="0" sz="1800"/>
            </a:pPr>
            <a:r>
              <a:rPr b="1" sz="3200"/>
              <a:t>第四级</a:t>
            </a:r>
            <a:endParaRPr b="1" sz="3200"/>
          </a:p>
          <a:p>
            <a:pPr lvl="4">
              <a:defRPr b="0" sz="1800"/>
            </a:pPr>
            <a:r>
              <a:rPr b="1" sz="3200"/>
              <a:t>第五级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/>
            </a:pPr>
            <a:r>
              <a:rPr b="1" sz="1400"/>
              <a:t>单击此处编辑母版文本样式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0" y="0"/>
            <a:ext cx="9144000" cy="111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340767"/>
            <a:ext cx="8229600" cy="5517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 advClick="1"/>
  <p:txStyles>
    <p:titleStyle>
      <a:lvl1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1pPr>
      <a:lvl2pPr marL="8001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微软雅黑"/>
          <a:ea typeface="微软雅黑"/>
          <a:cs typeface="微软雅黑"/>
          <a:sym typeface="微软雅黑"/>
        </a:defRPr>
      </a:lvl2pPr>
      <a:lvl3pPr marL="1219200" indent="-3048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3pPr>
      <a:lvl4pPr marL="17145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微软雅黑"/>
          <a:ea typeface="微软雅黑"/>
          <a:cs typeface="微软雅黑"/>
          <a:sym typeface="微软雅黑"/>
        </a:defRPr>
      </a:lvl4pPr>
      <a:lvl5pPr marL="2171700" indent="-342900">
        <a:lnSpc>
          <a:spcPct val="120000"/>
        </a:lnSpc>
        <a:spcBef>
          <a:spcPts val="1200"/>
        </a:spcBef>
        <a:buSzPct val="100000"/>
        <a:buFont typeface="Arial"/>
        <a:buChar char="»"/>
        <a:defRPr b="1" sz="2400">
          <a:latin typeface="微软雅黑"/>
          <a:ea typeface="微软雅黑"/>
          <a:cs typeface="微软雅黑"/>
          <a:sym typeface="微软雅黑"/>
        </a:defRPr>
      </a:lvl5pPr>
      <a:lvl6pPr marL="25603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6pPr>
      <a:lvl7pPr marL="30175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7pPr>
      <a:lvl8pPr marL="34747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8pPr>
      <a:lvl9pPr marL="39319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0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jpeg"/><Relationship Id="rId4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1.gif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P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>
            <p:ph type="title"/>
          </p:nvPr>
        </p:nvSpPr>
        <p:spPr>
          <a:xfrm>
            <a:off x="685800" y="2247007"/>
            <a:ext cx="7772400" cy="1470026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br>
              <a:rPr b="1" sz="3200">
                <a:solidFill>
                  <a:srgbClr val="FFFFFF"/>
                </a:solidFill>
              </a:rPr>
            </a:br>
            <a:r>
              <a:rPr b="1" sz="40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没有胆固醇，就没有斑块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395536" y="3501008"/>
            <a:ext cx="8208913" cy="27363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C0504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195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8336" y="4137692"/>
            <a:ext cx="2561892" cy="8604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</p:pic>
      <p:sp>
        <p:nvSpPr>
          <p:cNvPr id="196" name="Shape 19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胆固醇是血脂的组成部分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xfrm>
            <a:off x="457200" y="1124743"/>
            <a:ext cx="8229600" cy="4785397"/>
          </a:xfrm>
          <a:prstGeom prst="rect">
            <a:avLst/>
          </a:prstGeom>
        </p:spPr>
        <p:txBody>
          <a:bodyPr/>
          <a:lstStyle/>
          <a:p>
            <a:pPr lvl="0" marL="400050" indent="-400050">
              <a:buClr>
                <a:srgbClr val="FF0000"/>
              </a:buClr>
              <a:defRPr b="0" sz="1800"/>
            </a:pPr>
            <a:r>
              <a:rPr b="1" sz="2800">
                <a:solidFill>
                  <a:srgbClr val="FF0000"/>
                </a:solidFill>
              </a:rPr>
              <a:t>胆固醇</a:t>
            </a:r>
            <a:r>
              <a:rPr b="1" sz="2400"/>
              <a:t>与甘油三酯、磷脂等共同构成血脂</a:t>
            </a:r>
            <a:endParaRPr b="1" sz="2400"/>
          </a:p>
          <a:p>
            <a:pPr lvl="0" marL="400050" indent="-400050">
              <a:buClr>
                <a:srgbClr val="FF0000"/>
              </a:buClr>
              <a:defRPr b="0" sz="1800"/>
            </a:pPr>
            <a:r>
              <a:rPr b="1" sz="2800">
                <a:solidFill>
                  <a:srgbClr val="FF0000"/>
                </a:solidFill>
              </a:rPr>
              <a:t>胆固醇</a:t>
            </a:r>
            <a:r>
              <a:rPr b="1" sz="2400"/>
              <a:t>由</a:t>
            </a:r>
            <a:r>
              <a:rPr b="1" sz="2800">
                <a:solidFill>
                  <a:srgbClr val="FF0000"/>
                </a:solidFill>
              </a:rPr>
              <a:t>“空货车</a:t>
            </a:r>
            <a:r>
              <a:rPr b="1" sz="2400">
                <a:solidFill>
                  <a:srgbClr val="FF0000"/>
                </a:solidFill>
              </a:rPr>
              <a:t>”</a:t>
            </a:r>
            <a:r>
              <a:rPr b="1" sz="2400"/>
              <a:t>磷脂和载脂蛋白装载，形成</a:t>
            </a:r>
            <a:r>
              <a:rPr b="1" sz="2800">
                <a:solidFill>
                  <a:srgbClr val="FF0000"/>
                </a:solidFill>
              </a:rPr>
              <a:t>“运输货车”</a:t>
            </a:r>
            <a:r>
              <a:rPr b="1" sz="2800">
                <a:solidFill>
                  <a:srgbClr val="FF0000"/>
                </a:solidFill>
              </a:rPr>
              <a:t>——</a:t>
            </a:r>
            <a:r>
              <a:rPr b="1" sz="2800">
                <a:solidFill>
                  <a:srgbClr val="FF0000"/>
                </a:solidFill>
              </a:rPr>
              <a:t>脂蛋白</a:t>
            </a:r>
            <a:r>
              <a:rPr b="1" sz="2400"/>
              <a:t>，可顺畅的在血管这条公路中流动，运送到身体各个部位</a:t>
            </a:r>
          </a:p>
        </p:txBody>
      </p:sp>
      <p:sp>
        <p:nvSpPr>
          <p:cNvPr id="198" name="Shape 198"/>
          <p:cNvSpPr/>
          <p:nvPr/>
        </p:nvSpPr>
        <p:spPr>
          <a:xfrm>
            <a:off x="2838547" y="3667593"/>
            <a:ext cx="22377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磷脂、载脂蛋白</a:t>
            </a:r>
          </a:p>
        </p:txBody>
      </p:sp>
      <p:sp>
        <p:nvSpPr>
          <p:cNvPr id="199" name="Shape 199"/>
          <p:cNvSpPr/>
          <p:nvPr/>
        </p:nvSpPr>
        <p:spPr>
          <a:xfrm>
            <a:off x="667860" y="5179190"/>
            <a:ext cx="7812870" cy="842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436" y="0"/>
                </a:lnTo>
                <a:lnTo>
                  <a:pt x="21600" y="10800"/>
                </a:lnTo>
                <a:lnTo>
                  <a:pt x="20436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0504D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5161958" y="4487857"/>
            <a:ext cx="476269" cy="229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201" name="Shape 201"/>
          <p:cNvSpPr/>
          <p:nvPr/>
        </p:nvSpPr>
        <p:spPr>
          <a:xfrm>
            <a:off x="2151450" y="4345675"/>
            <a:ext cx="582107" cy="447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8143" y="7344"/>
                </a:lnTo>
                <a:lnTo>
                  <a:pt x="8143" y="0"/>
                </a:lnTo>
                <a:lnTo>
                  <a:pt x="13457" y="0"/>
                </a:lnTo>
                <a:lnTo>
                  <a:pt x="13457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457" y="14256"/>
                </a:lnTo>
                <a:lnTo>
                  <a:pt x="13457" y="21600"/>
                </a:lnTo>
                <a:lnTo>
                  <a:pt x="8143" y="21600"/>
                </a:lnTo>
                <a:lnTo>
                  <a:pt x="8143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3694000" y="5277072"/>
            <a:ext cx="1018541" cy="54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3600"/>
              <a:t>血液</a:t>
            </a:r>
          </a:p>
        </p:txBody>
      </p:sp>
      <p:sp>
        <p:nvSpPr>
          <p:cNvPr id="203" name="Shape 203"/>
          <p:cNvSpPr/>
          <p:nvPr/>
        </p:nvSpPr>
        <p:spPr>
          <a:xfrm>
            <a:off x="6134908" y="3667592"/>
            <a:ext cx="10185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脂蛋白</a:t>
            </a:r>
          </a:p>
        </p:txBody>
      </p:sp>
      <p:sp>
        <p:nvSpPr>
          <p:cNvPr id="204" name="Shape 204"/>
          <p:cNvSpPr/>
          <p:nvPr/>
        </p:nvSpPr>
        <p:spPr>
          <a:xfrm>
            <a:off x="6726573" y="4316753"/>
            <a:ext cx="216025" cy="206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988117" y="3669684"/>
            <a:ext cx="1018541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胆固醇</a:t>
            </a:r>
          </a:p>
        </p:txBody>
      </p:sp>
      <p:sp>
        <p:nvSpPr>
          <p:cNvPr id="206" name="Shape 206"/>
          <p:cNvSpPr/>
          <p:nvPr/>
        </p:nvSpPr>
        <p:spPr>
          <a:xfrm>
            <a:off x="988117" y="4347552"/>
            <a:ext cx="298015" cy="35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1345729" y="4622348"/>
            <a:ext cx="298015" cy="35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1643743" y="4271667"/>
            <a:ext cx="298015" cy="35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9" name="image27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0126" y="4131350"/>
            <a:ext cx="2561892" cy="8604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</p:pic>
      <p:sp>
        <p:nvSpPr>
          <p:cNvPr id="210" name="Shape 210"/>
          <p:cNvSpPr/>
          <p:nvPr/>
        </p:nvSpPr>
        <p:spPr>
          <a:xfrm>
            <a:off x="7028873" y="4319254"/>
            <a:ext cx="216025" cy="206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7283702" y="4304264"/>
            <a:ext cx="216025" cy="206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28.gif" descr="c:\users\admin\appdata\roaming\360se6\User Data\temp\hdl-ldl-ratio.gif"/>
          <p:cNvPicPr/>
          <p:nvPr/>
        </p:nvPicPr>
        <p:blipFill>
          <a:blip r:embed="rId2">
            <a:extLst/>
          </a:blip>
          <a:srcRect l="0" t="0" r="4394" b="0"/>
          <a:stretch>
            <a:fillRect/>
          </a:stretch>
        </p:blipFill>
        <p:spPr>
          <a:xfrm>
            <a:off x="2666586" y="4030343"/>
            <a:ext cx="3927075" cy="191893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胆固醇有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好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有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215" name="Shape 215"/>
          <p:cNvSpPr/>
          <p:nvPr/>
        </p:nvSpPr>
        <p:spPr>
          <a:xfrm>
            <a:off x="-31638" y="2055037"/>
            <a:ext cx="8634363" cy="83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914400" indent="-457200">
              <a:buSzPct val="100000"/>
              <a:buFont typeface="Arial"/>
              <a:buChar char="•"/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“坏”胆固醇：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低密度脂蛋白胆固醇（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），血脂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“卸货车”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，把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肝脏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中合成的胆固醇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运送到血管中</a:t>
            </a:r>
          </a:p>
        </p:txBody>
      </p:sp>
      <p:sp>
        <p:nvSpPr>
          <p:cNvPr id="216" name="Shape 216"/>
          <p:cNvSpPr/>
          <p:nvPr/>
        </p:nvSpPr>
        <p:spPr>
          <a:xfrm>
            <a:off x="-1" y="3102058"/>
            <a:ext cx="8703920" cy="83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914400" indent="-457200">
              <a:buSzPct val="100000"/>
              <a:buFont typeface="Arial"/>
              <a:buChar char="•"/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“好”胆固醇：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高密度脂蛋白胆固醇（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HDL-C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），血脂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“清洁车”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，摄取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血管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中多余的胆固醇，然后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运送到肝脏</a:t>
            </a:r>
          </a:p>
        </p:txBody>
      </p:sp>
      <p:sp>
        <p:nvSpPr>
          <p:cNvPr id="217" name="Shape 217"/>
          <p:cNvSpPr/>
          <p:nvPr/>
        </p:nvSpPr>
        <p:spPr>
          <a:xfrm>
            <a:off x="6259171" y="4972794"/>
            <a:ext cx="742838" cy="248794"/>
          </a:xfrm>
          <a:prstGeom prst="line">
            <a:avLst/>
          </a:prstGeom>
          <a:ln w="1905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218" name="image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6917" y="4729579"/>
            <a:ext cx="2405925" cy="8427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</p:pic>
      <p:sp>
        <p:nvSpPr>
          <p:cNvPr id="219" name="Shape 219"/>
          <p:cNvSpPr/>
          <p:nvPr/>
        </p:nvSpPr>
        <p:spPr>
          <a:xfrm>
            <a:off x="7002008" y="4892952"/>
            <a:ext cx="177693" cy="20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7288796" y="4892952"/>
            <a:ext cx="177693" cy="20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7655558" y="4539807"/>
            <a:ext cx="561341" cy="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6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0000"/>
                </a:solidFill>
              </a:rPr>
              <a:t>好</a:t>
            </a:r>
          </a:p>
        </p:txBody>
      </p:sp>
      <p:pic>
        <p:nvPicPr>
          <p:cNvPr id="222" name="image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217" y="4801841"/>
            <a:ext cx="2179728" cy="7445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</p:pic>
      <p:sp>
        <p:nvSpPr>
          <p:cNvPr id="223" name="Shape 223"/>
          <p:cNvSpPr/>
          <p:nvPr/>
        </p:nvSpPr>
        <p:spPr>
          <a:xfrm>
            <a:off x="1635718" y="4913267"/>
            <a:ext cx="177693" cy="20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862288" y="4912321"/>
            <a:ext cx="177693" cy="20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 flipV="1">
            <a:off x="2295168" y="4810014"/>
            <a:ext cx="742838" cy="287178"/>
          </a:xfrm>
          <a:prstGeom prst="line">
            <a:avLst/>
          </a:prstGeom>
          <a:ln w="1905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33198" y="1318330"/>
            <a:ext cx="741934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根据</a:t>
            </a:r>
            <a:r>
              <a:rPr b="1" sz="2400"/>
              <a:t>“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运输货车</a:t>
            </a:r>
            <a:r>
              <a:rPr b="1" sz="2400"/>
              <a:t>”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所装载脂质密度的不同，脂蛋白分为：</a:t>
            </a:r>
          </a:p>
        </p:txBody>
      </p:sp>
      <p:sp>
        <p:nvSpPr>
          <p:cNvPr id="227" name="Shape 227"/>
          <p:cNvSpPr/>
          <p:nvPr/>
        </p:nvSpPr>
        <p:spPr>
          <a:xfrm>
            <a:off x="810988" y="4549318"/>
            <a:ext cx="561340" cy="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6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0000"/>
                </a:solidFill>
              </a:rPr>
              <a:t>坏</a:t>
            </a:r>
          </a:p>
        </p:txBody>
      </p:sp>
      <p:sp>
        <p:nvSpPr>
          <p:cNvPr id="228" name="Shape 228"/>
          <p:cNvSpPr/>
          <p:nvPr/>
        </p:nvSpPr>
        <p:spPr>
          <a:xfrm>
            <a:off x="7531427" y="4887691"/>
            <a:ext cx="177693" cy="20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79646"/>
          </a:solidFill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好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胆固醇抗动脉粥样硬化斑块的形成</a:t>
            </a:r>
          </a:p>
        </p:txBody>
      </p:sp>
      <p:grpSp>
        <p:nvGrpSpPr>
          <p:cNvPr id="257" name="Group 257"/>
          <p:cNvGrpSpPr/>
          <p:nvPr/>
        </p:nvGrpSpPr>
        <p:grpSpPr>
          <a:xfrm>
            <a:off x="556280" y="1024377"/>
            <a:ext cx="7821850" cy="4462876"/>
            <a:chOff x="0" y="0"/>
            <a:chExt cx="7821848" cy="4462874"/>
          </a:xfrm>
        </p:grpSpPr>
        <p:grpSp>
          <p:nvGrpSpPr>
            <p:cNvPr id="233" name="Group 233"/>
            <p:cNvGrpSpPr/>
            <p:nvPr/>
          </p:nvGrpSpPr>
          <p:grpSpPr>
            <a:xfrm>
              <a:off x="462748" y="561885"/>
              <a:ext cx="7044517" cy="3820733"/>
              <a:chOff x="0" y="0"/>
              <a:chExt cx="7044515" cy="3820731"/>
            </a:xfrm>
          </p:grpSpPr>
          <p:sp>
            <p:nvSpPr>
              <p:cNvPr id="231" name="Shape 231"/>
              <p:cNvSpPr/>
              <p:nvPr/>
            </p:nvSpPr>
            <p:spPr>
              <a:xfrm>
                <a:off x="0" y="0"/>
                <a:ext cx="7044516" cy="382073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cap="flat">
                <a:solidFill>
                  <a:srgbClr val="C0504D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437064" y="414368"/>
                <a:ext cx="6212249" cy="29854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cap="flat">
                <a:solidFill>
                  <a:srgbClr val="C0504D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</p:grpSp>
        <p:pic>
          <p:nvPicPr>
            <p:cNvPr id="234" name="image29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12700" y="3481903"/>
              <a:ext cx="2405924" cy="84278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</p:pic>
        <p:pic>
          <p:nvPicPr>
            <p:cNvPr id="235" name="image30.png" descr="d:\program files (x86)\360se6\User Data\temp\U8737P1332DT2014090110185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189964"/>
              <a:ext cx="1799626" cy="17723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image31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6165349" y="1675412"/>
              <a:ext cx="2141948" cy="11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Shape 237"/>
            <p:cNvSpPr/>
            <p:nvPr/>
          </p:nvSpPr>
          <p:spPr>
            <a:xfrm>
              <a:off x="1810386" y="1434295"/>
              <a:ext cx="4896544" cy="162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spcBef>
                  <a:spcPts val="1200"/>
                </a:spcBef>
              </a:pP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“好”胆固醇增多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，将蓄积在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血管中的游离胆固醇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运送到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肝脏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，降低血管中胆固醇的沉积，起到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抗动脉粥样硬化作用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750432" y="3655782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023666" y="3659406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 rot="10800000">
              <a:off x="5518946" y="453055"/>
              <a:ext cx="536382" cy="523201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3498855" y="3886950"/>
              <a:ext cx="527594" cy="57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280996" y="3661906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46" name="Group 246"/>
            <p:cNvGrpSpPr/>
            <p:nvPr/>
          </p:nvGrpSpPr>
          <p:grpSpPr>
            <a:xfrm>
              <a:off x="2559690" y="203245"/>
              <a:ext cx="2405925" cy="685383"/>
              <a:chOff x="0" y="0"/>
              <a:chExt cx="2405923" cy="685382"/>
            </a:xfrm>
          </p:grpSpPr>
          <p:pic>
            <p:nvPicPr>
              <p:cNvPr id="243" name="image29.ti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405924" cy="6853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244" name="Shape 244"/>
              <p:cNvSpPr/>
              <p:nvPr/>
            </p:nvSpPr>
            <p:spPr>
              <a:xfrm>
                <a:off x="1715201" y="112212"/>
                <a:ext cx="177693" cy="204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402130" y="111266"/>
                <a:ext cx="177693" cy="204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47" name="Shape 247"/>
            <p:cNvSpPr/>
            <p:nvPr/>
          </p:nvSpPr>
          <p:spPr>
            <a:xfrm>
              <a:off x="2902658" y="0"/>
              <a:ext cx="510541" cy="498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2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200">
                  <a:solidFill>
                    <a:srgbClr val="FF0000"/>
                  </a:solidFill>
                </a:rPr>
                <a:t>坏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2579492" y="3346902"/>
              <a:ext cx="510541" cy="498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2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200">
                  <a:solidFill>
                    <a:srgbClr val="FF0000"/>
                  </a:solidFill>
                </a:rPr>
                <a:t>好</a:t>
              </a:r>
            </a:p>
          </p:txBody>
        </p:sp>
        <p:grpSp>
          <p:nvGrpSpPr>
            <p:cNvPr id="254" name="Group 254"/>
            <p:cNvGrpSpPr/>
            <p:nvPr/>
          </p:nvGrpSpPr>
          <p:grpSpPr>
            <a:xfrm>
              <a:off x="4187615" y="3331912"/>
              <a:ext cx="2405925" cy="977782"/>
              <a:chOff x="0" y="0"/>
              <a:chExt cx="2405923" cy="977781"/>
            </a:xfrm>
          </p:grpSpPr>
          <p:pic>
            <p:nvPicPr>
              <p:cNvPr id="249" name="image29.ti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35000"/>
                <a:ext cx="2405924" cy="8427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250" name="Shape 250"/>
              <p:cNvSpPr/>
              <p:nvPr/>
            </p:nvSpPr>
            <p:spPr>
              <a:xfrm>
                <a:off x="810966" y="312503"/>
                <a:ext cx="177693" cy="20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83286" y="315003"/>
                <a:ext cx="177693" cy="20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1436260" y="-1"/>
                <a:ext cx="510541" cy="4983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3200">
                    <a:solidFill>
                      <a:srgbClr val="FF0000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3200">
                    <a:solidFill>
                      <a:srgbClr val="FF0000"/>
                    </a:solidFill>
                  </a:rPr>
                  <a:t>好</a:t>
                </a:r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528344" y="312503"/>
                <a:ext cx="177693" cy="20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228600" dir="2700000">
                  <a:srgbClr val="000000">
                    <a:alpha val="3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55" name="Shape 255"/>
            <p:cNvSpPr/>
            <p:nvPr/>
          </p:nvSpPr>
          <p:spPr>
            <a:xfrm rot="16200000">
              <a:off x="444066" y="3369532"/>
              <a:ext cx="911494" cy="848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2058"/>
                  </a:lnTo>
                  <a:cubicBezTo>
                    <a:pt x="0" y="6377"/>
                    <a:pt x="4289" y="1773"/>
                    <a:pt x="9579" y="1773"/>
                  </a:cubicBezTo>
                  <a:lnTo>
                    <a:pt x="16571" y="1773"/>
                  </a:lnTo>
                  <a:lnTo>
                    <a:pt x="16571" y="0"/>
                  </a:lnTo>
                  <a:lnTo>
                    <a:pt x="21600" y="5400"/>
                  </a:lnTo>
                  <a:lnTo>
                    <a:pt x="16571" y="10800"/>
                  </a:lnTo>
                  <a:lnTo>
                    <a:pt x="16571" y="9027"/>
                  </a:lnTo>
                  <a:lnTo>
                    <a:pt x="9579" y="9027"/>
                  </a:lnTo>
                  <a:cubicBezTo>
                    <a:pt x="8020" y="9027"/>
                    <a:pt x="6757" y="10384"/>
                    <a:pt x="6757" y="12058"/>
                  </a:cubicBezTo>
                  <a:lnTo>
                    <a:pt x="6757" y="216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56" name="Shape 256"/>
            <p:cNvSpPr/>
            <p:nvPr/>
          </p:nvSpPr>
          <p:spPr>
            <a:xfrm rot="10800000">
              <a:off x="6472920" y="3516622"/>
              <a:ext cx="911493" cy="84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2058"/>
                  </a:lnTo>
                  <a:cubicBezTo>
                    <a:pt x="0" y="6377"/>
                    <a:pt x="4289" y="1773"/>
                    <a:pt x="9579" y="1773"/>
                  </a:cubicBezTo>
                  <a:lnTo>
                    <a:pt x="16571" y="1773"/>
                  </a:lnTo>
                  <a:lnTo>
                    <a:pt x="16571" y="0"/>
                  </a:lnTo>
                  <a:lnTo>
                    <a:pt x="21600" y="5400"/>
                  </a:lnTo>
                  <a:lnTo>
                    <a:pt x="16571" y="10800"/>
                  </a:lnTo>
                  <a:lnTo>
                    <a:pt x="16571" y="9027"/>
                  </a:lnTo>
                  <a:lnTo>
                    <a:pt x="9579" y="9027"/>
                  </a:lnTo>
                  <a:cubicBezTo>
                    <a:pt x="8020" y="9027"/>
                    <a:pt x="6757" y="10384"/>
                    <a:pt x="6757" y="12058"/>
                  </a:cubicBezTo>
                  <a:lnTo>
                    <a:pt x="6757" y="216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258" name="Shape 258"/>
          <p:cNvSpPr/>
          <p:nvPr/>
        </p:nvSpPr>
        <p:spPr>
          <a:xfrm>
            <a:off x="2786231" y="5723385"/>
            <a:ext cx="4015741" cy="44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血管中的胆固醇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输出</a:t>
            </a: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增加</a:t>
            </a:r>
          </a:p>
        </p:txBody>
      </p:sp>
      <p:pic>
        <p:nvPicPr>
          <p:cNvPr id="259" name="image32.png" descr="d:\program files (x86)\360se6\User Data\temp\71515_101139076000_2.jpg"/>
          <p:cNvPicPr/>
          <p:nvPr/>
        </p:nvPicPr>
        <p:blipFill>
          <a:blip r:embed="rId6">
            <a:extLst/>
          </a:blip>
          <a:srcRect l="16935" t="4350" r="5427" b="0"/>
          <a:stretch>
            <a:fillRect/>
          </a:stretch>
        </p:blipFill>
        <p:spPr>
          <a:xfrm flipH="1">
            <a:off x="47986" y="4986030"/>
            <a:ext cx="1201206" cy="217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胆固醇促进动脉粥样硬化斑块的形成</a:t>
            </a:r>
          </a:p>
        </p:txBody>
      </p:sp>
      <p:grpSp>
        <p:nvGrpSpPr>
          <p:cNvPr id="268" name="Group 268"/>
          <p:cNvGrpSpPr/>
          <p:nvPr/>
        </p:nvGrpSpPr>
        <p:grpSpPr>
          <a:xfrm>
            <a:off x="654079" y="1739405"/>
            <a:ext cx="7759247" cy="3820732"/>
            <a:chOff x="0" y="0"/>
            <a:chExt cx="7759245" cy="3820731"/>
          </a:xfrm>
        </p:grpSpPr>
        <p:grpSp>
          <p:nvGrpSpPr>
            <p:cNvPr id="264" name="Group 264"/>
            <p:cNvGrpSpPr/>
            <p:nvPr/>
          </p:nvGrpSpPr>
          <p:grpSpPr>
            <a:xfrm>
              <a:off x="381506" y="0"/>
              <a:ext cx="7113642" cy="3820732"/>
              <a:chOff x="0" y="0"/>
              <a:chExt cx="7113640" cy="3820731"/>
            </a:xfrm>
          </p:grpSpPr>
          <p:sp>
            <p:nvSpPr>
              <p:cNvPr id="262" name="Shape 262"/>
              <p:cNvSpPr/>
              <p:nvPr/>
            </p:nvSpPr>
            <p:spPr>
              <a:xfrm>
                <a:off x="401429" y="367317"/>
                <a:ext cx="6332712" cy="3059389"/>
              </a:xfrm>
              <a:prstGeom prst="roundRect">
                <a:avLst>
                  <a:gd name="adj" fmla="val 16667"/>
                </a:avLst>
              </a:prstGeom>
              <a:noFill/>
              <a:ln w="25400" cap="flat">
                <a:solidFill>
                  <a:srgbClr val="C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0" y="0"/>
                <a:ext cx="7113641" cy="3820732"/>
              </a:xfrm>
              <a:prstGeom prst="roundRect">
                <a:avLst>
                  <a:gd name="adj" fmla="val 16667"/>
                </a:avLst>
              </a:prstGeom>
              <a:noFill/>
              <a:ln w="25400" cap="flat">
                <a:solidFill>
                  <a:srgbClr val="C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</p:grpSp>
        <p:pic>
          <p:nvPicPr>
            <p:cNvPr id="265" name="image30.tif" descr="d:\program files (x86)\360se6\User Data\temp\U8737P1332DT20140901101859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50580"/>
              <a:ext cx="1728518" cy="17723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image3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5400000">
              <a:off x="6136590" y="1527133"/>
              <a:ext cx="2309206" cy="9361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Shape 267"/>
            <p:cNvSpPr/>
            <p:nvPr/>
          </p:nvSpPr>
          <p:spPr>
            <a:xfrm>
              <a:off x="1436409" y="1008635"/>
              <a:ext cx="5189204" cy="162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spcBef>
                  <a:spcPts val="1200"/>
                </a:spcBef>
              </a:pP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“坏”胆固醇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过多时，把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肝脏中合成的胆固醇运送到血管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中，会沉积在动脉壁上，再结合其他物质，就形成了</a:t>
              </a:r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动脉粥样硬化斑块</a:t>
              </a:r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2213648" y="1296220"/>
            <a:ext cx="2189241" cy="735557"/>
            <a:chOff x="0" y="0"/>
            <a:chExt cx="2189240" cy="735556"/>
          </a:xfrm>
        </p:grpSpPr>
        <p:pic>
          <p:nvPicPr>
            <p:cNvPr id="269" name="image29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89241" cy="73555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270" name="Shape 270"/>
            <p:cNvSpPr/>
            <p:nvPr/>
          </p:nvSpPr>
          <p:spPr>
            <a:xfrm>
              <a:off x="1565271" y="117417"/>
              <a:ext cx="176139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1299904" y="116471"/>
              <a:ext cx="176139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6" name="Group 276"/>
          <p:cNvGrpSpPr/>
          <p:nvPr/>
        </p:nvGrpSpPr>
        <p:grpSpPr>
          <a:xfrm>
            <a:off x="5099965" y="1296220"/>
            <a:ext cx="2179728" cy="744555"/>
            <a:chOff x="0" y="0"/>
            <a:chExt cx="2179727" cy="744554"/>
          </a:xfrm>
        </p:grpSpPr>
        <p:pic>
          <p:nvPicPr>
            <p:cNvPr id="273" name="image29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79728" cy="74455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274" name="Shape 274"/>
            <p:cNvSpPr/>
            <p:nvPr/>
          </p:nvSpPr>
          <p:spPr>
            <a:xfrm>
              <a:off x="1265502" y="111426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492071" y="110480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77" name="Shape 277"/>
          <p:cNvSpPr/>
          <p:nvPr/>
        </p:nvSpPr>
        <p:spPr>
          <a:xfrm>
            <a:off x="2609923" y="1114312"/>
            <a:ext cx="510541" cy="49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0000"/>
                </a:solidFill>
              </a:rPr>
              <a:t>坏</a:t>
            </a:r>
          </a:p>
        </p:txBody>
      </p:sp>
      <p:sp>
        <p:nvSpPr>
          <p:cNvPr id="278" name="Shape 278"/>
          <p:cNvSpPr/>
          <p:nvPr/>
        </p:nvSpPr>
        <p:spPr>
          <a:xfrm>
            <a:off x="5468218" y="1120473"/>
            <a:ext cx="510541" cy="49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0000"/>
                </a:solidFill>
              </a:rPr>
              <a:t>坏</a:t>
            </a:r>
          </a:p>
        </p:txBody>
      </p:sp>
      <p:grpSp>
        <p:nvGrpSpPr>
          <p:cNvPr id="284" name="Group 284"/>
          <p:cNvGrpSpPr/>
          <p:nvPr/>
        </p:nvGrpSpPr>
        <p:grpSpPr>
          <a:xfrm>
            <a:off x="3021847" y="4537135"/>
            <a:ext cx="2405925" cy="1005399"/>
            <a:chOff x="0" y="0"/>
            <a:chExt cx="2405924" cy="1005398"/>
          </a:xfrm>
        </p:grpSpPr>
        <p:pic>
          <p:nvPicPr>
            <p:cNvPr id="279" name="image29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62617"/>
              <a:ext cx="2405925" cy="84278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280" name="Shape 280"/>
            <p:cNvSpPr/>
            <p:nvPr/>
          </p:nvSpPr>
          <p:spPr>
            <a:xfrm>
              <a:off x="560589" y="325991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830863" y="325990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100019" y="325359"/>
              <a:ext cx="177693" cy="20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7964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228600" dir="2700000">
                <a:srgbClr val="000000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371005" y="-1"/>
              <a:ext cx="510541" cy="49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2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200">
                  <a:solidFill>
                    <a:srgbClr val="FF0000"/>
                  </a:solidFill>
                </a:rPr>
                <a:t>好</a:t>
              </a:r>
            </a:p>
          </p:txBody>
        </p:sp>
      </p:grpSp>
      <p:sp>
        <p:nvSpPr>
          <p:cNvPr id="285" name="Shape 285"/>
          <p:cNvSpPr/>
          <p:nvPr/>
        </p:nvSpPr>
        <p:spPr>
          <a:xfrm rot="10800000">
            <a:off x="4597012" y="1584577"/>
            <a:ext cx="536382" cy="52320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Shape 286"/>
          <p:cNvSpPr/>
          <p:nvPr/>
        </p:nvSpPr>
        <p:spPr>
          <a:xfrm rot="5400000">
            <a:off x="7224038" y="1766503"/>
            <a:ext cx="911494" cy="84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2058"/>
                </a:lnTo>
                <a:cubicBezTo>
                  <a:pt x="0" y="6377"/>
                  <a:pt x="4289" y="1773"/>
                  <a:pt x="9579" y="1773"/>
                </a:cubicBezTo>
                <a:lnTo>
                  <a:pt x="16571" y="1773"/>
                </a:lnTo>
                <a:lnTo>
                  <a:pt x="16571" y="0"/>
                </a:lnTo>
                <a:lnTo>
                  <a:pt x="21600" y="5400"/>
                </a:lnTo>
                <a:lnTo>
                  <a:pt x="16571" y="10800"/>
                </a:lnTo>
                <a:lnTo>
                  <a:pt x="16571" y="9027"/>
                </a:lnTo>
                <a:lnTo>
                  <a:pt x="9579" y="9027"/>
                </a:lnTo>
                <a:cubicBezTo>
                  <a:pt x="8020" y="9027"/>
                  <a:pt x="6757" y="10384"/>
                  <a:pt x="6757" y="12058"/>
                </a:cubicBezTo>
                <a:lnTo>
                  <a:pt x="6757" y="216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287" name="Shape 287"/>
          <p:cNvSpPr/>
          <p:nvPr/>
        </p:nvSpPr>
        <p:spPr>
          <a:xfrm>
            <a:off x="1178997" y="1659674"/>
            <a:ext cx="911494" cy="84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2058"/>
                </a:lnTo>
                <a:cubicBezTo>
                  <a:pt x="0" y="6377"/>
                  <a:pt x="4289" y="1773"/>
                  <a:pt x="9579" y="1773"/>
                </a:cubicBezTo>
                <a:lnTo>
                  <a:pt x="16571" y="1773"/>
                </a:lnTo>
                <a:lnTo>
                  <a:pt x="16571" y="0"/>
                </a:lnTo>
                <a:lnTo>
                  <a:pt x="21600" y="5400"/>
                </a:lnTo>
                <a:lnTo>
                  <a:pt x="16571" y="10800"/>
                </a:lnTo>
                <a:lnTo>
                  <a:pt x="16571" y="9027"/>
                </a:lnTo>
                <a:lnTo>
                  <a:pt x="9579" y="9027"/>
                </a:lnTo>
                <a:cubicBezTo>
                  <a:pt x="8020" y="9027"/>
                  <a:pt x="6757" y="10384"/>
                  <a:pt x="6757" y="12058"/>
                </a:cubicBezTo>
                <a:lnTo>
                  <a:pt x="6757" y="216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288" name="Shape 288"/>
          <p:cNvSpPr/>
          <p:nvPr/>
        </p:nvSpPr>
        <p:spPr>
          <a:xfrm>
            <a:off x="5324340" y="5100265"/>
            <a:ext cx="527594" cy="57592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2511982" y="5752324"/>
            <a:ext cx="4015741" cy="44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血管中的胆固醇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输入</a:t>
            </a: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增加</a:t>
            </a:r>
          </a:p>
        </p:txBody>
      </p:sp>
      <p:pic>
        <p:nvPicPr>
          <p:cNvPr id="290" name="image32.tif" descr="d:\program files (x86)\360se6\User Data\temp\71515_101139076000_2.jpg"/>
          <p:cNvPicPr/>
          <p:nvPr/>
        </p:nvPicPr>
        <p:blipFill>
          <a:blip r:embed="rId6">
            <a:extLst/>
          </a:blip>
          <a:srcRect l="16935" t="4350" r="5427" b="0"/>
          <a:stretch>
            <a:fillRect/>
          </a:stretch>
        </p:blipFill>
        <p:spPr>
          <a:xfrm flipH="1">
            <a:off x="47986" y="4986030"/>
            <a:ext cx="1201206" cy="217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胆固醇促进斑块的形成过程（一）</a:t>
            </a:r>
          </a:p>
        </p:txBody>
      </p:sp>
      <p:sp>
        <p:nvSpPr>
          <p:cNvPr id="293" name="Shape 293"/>
          <p:cNvSpPr/>
          <p:nvPr/>
        </p:nvSpPr>
        <p:spPr>
          <a:xfrm>
            <a:off x="5082549" y="3513783"/>
            <a:ext cx="322019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“坏”胆固醇 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</a:p>
        </p:txBody>
      </p:sp>
      <p:grpSp>
        <p:nvGrpSpPr>
          <p:cNvPr id="305" name="Group 305"/>
          <p:cNvGrpSpPr/>
          <p:nvPr/>
        </p:nvGrpSpPr>
        <p:grpSpPr>
          <a:xfrm>
            <a:off x="112022" y="1124743"/>
            <a:ext cx="5868508" cy="5400602"/>
            <a:chOff x="0" y="0"/>
            <a:chExt cx="5868507" cy="5400600"/>
          </a:xfrm>
        </p:grpSpPr>
        <p:pic>
          <p:nvPicPr>
            <p:cNvPr id="294" name="image34.png" descr="d:\program files (x86)\360se6\User Data\temp\1271_showcase_project_detail_item.jpeg"/>
            <p:cNvPicPr/>
            <p:nvPr/>
          </p:nvPicPr>
          <p:blipFill>
            <a:blip r:embed="rId3">
              <a:extLst/>
            </a:blip>
            <a:srcRect l="0" t="0" r="26049" b="51537"/>
            <a:stretch>
              <a:fillRect/>
            </a:stretch>
          </p:blipFill>
          <p:spPr>
            <a:xfrm>
              <a:off x="561628" y="-1"/>
              <a:ext cx="5306880" cy="5400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3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9715"/>
              <a:ext cx="500745" cy="647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36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4714" y="2700299"/>
              <a:ext cx="493538" cy="556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hape 297"/>
            <p:cNvSpPr/>
            <p:nvPr/>
          </p:nvSpPr>
          <p:spPr>
            <a:xfrm>
              <a:off x="773902" y="1964386"/>
              <a:ext cx="1627444" cy="350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正常动脉壁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2542864" y="2555508"/>
              <a:ext cx="183971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 巨噬细胞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3690871" y="281566"/>
              <a:ext cx="1627444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内壁细胞</a:t>
              </a:r>
            </a:p>
          </p:txBody>
        </p:sp>
        <p:sp>
          <p:nvSpPr>
            <p:cNvPr id="300" name="Shape 300"/>
            <p:cNvSpPr/>
            <p:nvPr/>
          </p:nvSpPr>
          <p:spPr>
            <a:xfrm flipH="1" flipV="1">
              <a:off x="4504592" y="670122"/>
              <a:ext cx="283034" cy="32375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786191" y="4623486"/>
              <a:ext cx="1627444" cy="350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脂肪沉淀物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3785396" y="2978449"/>
              <a:ext cx="597185" cy="378136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5653604" y="2820725"/>
              <a:ext cx="68131" cy="53586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 flipV="1">
              <a:off x="4237819" y="670122"/>
              <a:ext cx="72381" cy="380256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6228184" y="1268761"/>
            <a:ext cx="2736305" cy="2014648"/>
            <a:chOff x="0" y="0"/>
            <a:chExt cx="2736303" cy="2014647"/>
          </a:xfrm>
        </p:grpSpPr>
        <p:sp>
          <p:nvSpPr>
            <p:cNvPr id="306" name="Shape 306"/>
            <p:cNvSpPr/>
            <p:nvPr/>
          </p:nvSpPr>
          <p:spPr>
            <a:xfrm>
              <a:off x="0" y="0"/>
              <a:ext cx="2736304" cy="2014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C0504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98347" y="129753"/>
              <a:ext cx="2539610" cy="175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/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正常的血管内壁很光滑，血液可顺畅的流动。当血液中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LDL-C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过多时，会钻入内皮下方，被</a:t>
              </a:r>
              <a:r>
                <a:rPr sz="2000"/>
                <a:t>“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卫兵</a:t>
              </a:r>
              <a:r>
                <a:rPr sz="2000"/>
                <a:t>”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巨噬细胞吞噬</a:t>
              </a: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6228184" y="4068810"/>
            <a:ext cx="2736305" cy="2079531"/>
            <a:chOff x="0" y="0"/>
            <a:chExt cx="2736303" cy="2079530"/>
          </a:xfrm>
        </p:grpSpPr>
        <p:sp>
          <p:nvSpPr>
            <p:cNvPr id="309" name="Shape 309"/>
            <p:cNvSpPr/>
            <p:nvPr/>
          </p:nvSpPr>
          <p:spPr>
            <a:xfrm>
              <a:off x="0" y="0"/>
              <a:ext cx="2736304" cy="207953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C0504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101514" y="185054"/>
              <a:ext cx="2533276" cy="1709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/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随着巨噬细胞吞噬</a:t>
              </a:r>
              <a:r>
                <a:rPr sz="2000"/>
                <a:t>LDL-C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增多，发生坏死，与胆固醇等一起形成粥样的黏糊糊坏状物（脂肪沉淀物），称为粥瘤</a:t>
              </a:r>
            </a:p>
          </p:txBody>
        </p:sp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胆固醇促进斑块的形成过程（二）</a:t>
            </a:r>
          </a:p>
        </p:txBody>
      </p:sp>
      <p:grpSp>
        <p:nvGrpSpPr>
          <p:cNvPr id="321" name="Group 321"/>
          <p:cNvGrpSpPr/>
          <p:nvPr/>
        </p:nvGrpSpPr>
        <p:grpSpPr>
          <a:xfrm>
            <a:off x="209860" y="1124744"/>
            <a:ext cx="5874308" cy="5242234"/>
            <a:chOff x="0" y="0"/>
            <a:chExt cx="5874306" cy="5242233"/>
          </a:xfrm>
        </p:grpSpPr>
        <p:pic>
          <p:nvPicPr>
            <p:cNvPr id="316" name="image34.tif" descr="d:\program files (x86)\360se6\User Data\temp\1271_showcase_project_detail_item.jpeg"/>
            <p:cNvPicPr/>
            <p:nvPr/>
          </p:nvPicPr>
          <p:blipFill>
            <a:blip r:embed="rId3">
              <a:extLst/>
            </a:blip>
            <a:srcRect l="0" t="47985" r="22616" b="0"/>
            <a:stretch>
              <a:fillRect/>
            </a:stretch>
          </p:blipFill>
          <p:spPr>
            <a:xfrm>
              <a:off x="456501" y="-1"/>
              <a:ext cx="5417806" cy="5242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3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272666"/>
              <a:ext cx="456504" cy="543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38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3135668"/>
              <a:ext cx="504823" cy="58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Shape 319"/>
            <p:cNvSpPr/>
            <p:nvPr/>
          </p:nvSpPr>
          <p:spPr>
            <a:xfrm>
              <a:off x="646688" y="1785004"/>
              <a:ext cx="1551028" cy="350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稳定性斑块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594386" y="4820980"/>
              <a:ext cx="1551028" cy="350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斑块破裂</a:t>
              </a:r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6228184" y="1388959"/>
            <a:ext cx="2736304" cy="1857912"/>
            <a:chOff x="0" y="0"/>
            <a:chExt cx="2736302" cy="1857910"/>
          </a:xfrm>
        </p:grpSpPr>
        <p:sp>
          <p:nvSpPr>
            <p:cNvPr id="322" name="Shape 322"/>
            <p:cNvSpPr/>
            <p:nvPr/>
          </p:nvSpPr>
          <p:spPr>
            <a:xfrm>
              <a:off x="0" y="0"/>
              <a:ext cx="2736303" cy="185791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C0504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90695" y="220294"/>
              <a:ext cx="2554913" cy="1417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粥瘤不断变大，动脉内壁像肿包一样向外突起，血管失去弹性变硬变脆，形成稳定性粥样硬化斑块</a:t>
              </a:r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6228184" y="4260412"/>
            <a:ext cx="2736304" cy="1685312"/>
            <a:chOff x="0" y="0"/>
            <a:chExt cx="2736302" cy="1685311"/>
          </a:xfrm>
        </p:grpSpPr>
        <p:sp>
          <p:nvSpPr>
            <p:cNvPr id="325" name="Shape 325"/>
            <p:cNvSpPr/>
            <p:nvPr/>
          </p:nvSpPr>
          <p:spPr>
            <a:xfrm>
              <a:off x="0" y="0"/>
              <a:ext cx="2736303" cy="168531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C0504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82270" y="400695"/>
              <a:ext cx="2571763" cy="883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当斑块破裂时，极容易形成血栓，导致血管狭窄和闭塞</a:t>
              </a:r>
            </a:p>
          </p:txBody>
        </p:sp>
      </p:grp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39.png"/>
          <p:cNvPicPr/>
          <p:nvPr/>
        </p:nvPicPr>
        <p:blipFill>
          <a:blip r:embed="rId2">
            <a:extLst/>
          </a:blip>
          <a:srcRect l="0" t="15804" r="51957" b="0"/>
          <a:stretch>
            <a:fillRect/>
          </a:stretch>
        </p:blipFill>
        <p:spPr>
          <a:xfrm>
            <a:off x="498807" y="2399301"/>
            <a:ext cx="4193920" cy="4344488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33" name="image4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3153" y="2399301"/>
            <a:ext cx="563904" cy="898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9" name="Group 339"/>
          <p:cNvGrpSpPr/>
          <p:nvPr/>
        </p:nvGrpSpPr>
        <p:grpSpPr>
          <a:xfrm>
            <a:off x="4121937" y="1420306"/>
            <a:ext cx="4772629" cy="2336666"/>
            <a:chOff x="0" y="0"/>
            <a:chExt cx="4772628" cy="2336664"/>
          </a:xfrm>
        </p:grpSpPr>
        <p:sp>
          <p:nvSpPr>
            <p:cNvPr id="334" name="Shape 334"/>
            <p:cNvSpPr/>
            <p:nvPr/>
          </p:nvSpPr>
          <p:spPr>
            <a:xfrm>
              <a:off x="407520" y="0"/>
              <a:ext cx="4365109" cy="2336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335" name="Shape 335"/>
            <p:cNvSpPr/>
            <p:nvPr/>
          </p:nvSpPr>
          <p:spPr>
            <a:xfrm>
              <a:off x="376171" y="1665219"/>
              <a:ext cx="388689" cy="388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336" name="Shape 336"/>
            <p:cNvSpPr/>
            <p:nvPr/>
          </p:nvSpPr>
          <p:spPr>
            <a:xfrm>
              <a:off x="126882" y="1838976"/>
              <a:ext cx="259127" cy="25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337" name="Shape 337"/>
            <p:cNvSpPr/>
            <p:nvPr/>
          </p:nvSpPr>
          <p:spPr>
            <a:xfrm>
              <a:off x="0" y="1970262"/>
              <a:ext cx="129563" cy="12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338" name="Shape 338"/>
            <p:cNvSpPr/>
            <p:nvPr/>
          </p:nvSpPr>
          <p:spPr>
            <a:xfrm>
              <a:off x="629170" y="118817"/>
              <a:ext cx="3999897" cy="1983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340" name="Shape 340"/>
          <p:cNvSpPr/>
          <p:nvPr/>
        </p:nvSpPr>
        <p:spPr>
          <a:xfrm>
            <a:off x="4901926" y="1860570"/>
            <a:ext cx="3651759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 algn="ctr">
              <a:lnSpc>
                <a:spcPct val="150000"/>
              </a:lnSpc>
            </a:pP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对于“坏”胆固醇，</a:t>
            </a:r>
            <a:endParaRPr b="1" sz="2800">
              <a:latin typeface="微软雅黑"/>
              <a:ea typeface="微软雅黑"/>
              <a:cs typeface="微软雅黑"/>
              <a:sym typeface="微软雅黑"/>
            </a:endParaRPr>
          </a:p>
          <a:p>
            <a:pPr lvl="1" indent="0" algn="ctr">
              <a:lnSpc>
                <a:spcPct val="150000"/>
              </a:lnSpc>
            </a:pP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有什么方法对付它？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827583" y="1624112"/>
            <a:ext cx="7344818" cy="2813001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2C3FF"/>
              </a:gs>
              <a:gs pos="35000">
                <a:srgbClr val="BDD4FF"/>
              </a:gs>
              <a:gs pos="100000">
                <a:srgbClr val="E6EEFF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43" name="Shape 343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定期化验血脂，及早发现异常</a:t>
            </a:r>
          </a:p>
        </p:txBody>
      </p:sp>
      <p:graphicFrame>
        <p:nvGraphicFramePr>
          <p:cNvPr id="344" name="Table 344"/>
          <p:cNvGraphicFramePr/>
          <p:nvPr/>
        </p:nvGraphicFramePr>
        <p:xfrm>
          <a:off x="827585" y="1710397"/>
          <a:ext cx="7344816" cy="26115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2228"/>
                <a:gridCol w="5292587"/>
              </a:tblGrid>
              <a:tr h="607385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sz="2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检查项目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sz="2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参考范围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  <a:round/>
                    </a:lnB>
                  </a:tcPr>
                </a:tc>
              </a:tr>
              <a:tr h="1002104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“坏胆固醇”</a:t>
                      </a:r>
                      <a:endParaRPr sz="200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  <a:p>
                      <a:pPr lvl="0" algn="ctr"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（</a:t>
                      </a: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LDL-C</a:t>
                      </a: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）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12700">
                      <a:solidFill>
                        <a:srgbClr val="FFFFFF"/>
                      </a:solidFill>
                      <a:round/>
                    </a:lnT>
                    <a:lnB w="12700">
                      <a:solidFill>
                        <a:srgbClr val="FFFFFF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     合适水平：</a:t>
                      </a:r>
                      <a:r>
                        <a:rPr b="1" sz="2000"/>
                        <a:t>≤</a:t>
                      </a:r>
                      <a:r>
                        <a:rPr b="1" sz="2000">
                          <a:solidFill>
                            <a:srgbClr val="FF0000"/>
                          </a:solidFill>
                        </a:rPr>
                        <a:t>3.10</a:t>
                      </a:r>
                      <a:r>
                        <a:rPr b="1" sz="2000"/>
                        <a:t>mmol/L(120mg/dl)</a:t>
                      </a:r>
                    </a:p>
                    <a:p>
                      <a:pPr lvl="1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     升高：</a:t>
                      </a:r>
                      <a:r>
                        <a:rPr b="1" sz="2000"/>
                        <a:t>≥</a:t>
                      </a:r>
                      <a:r>
                        <a:rPr b="1" sz="2000"/>
                        <a:t> </a:t>
                      </a:r>
                      <a:r>
                        <a:rPr b="1" sz="2000">
                          <a:solidFill>
                            <a:srgbClr val="FF0000"/>
                          </a:solidFill>
                        </a:rPr>
                        <a:t>3.62</a:t>
                      </a:r>
                      <a:r>
                        <a:rPr b="1" sz="2000"/>
                        <a:t>mmol/L(140mg/dl)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round/>
                    </a:lnT>
                    <a:lnB w="12700">
                      <a:solidFill>
                        <a:srgbClr val="FFFFFF"/>
                      </a:solidFill>
                      <a:round/>
                    </a:lnB>
                  </a:tcPr>
                </a:tc>
              </a:tr>
              <a:tr h="1002104">
                <a:tc>
                  <a:txBody>
                    <a:bodyPr/>
                    <a:lstStyle/>
                    <a:p>
                      <a:pPr lvl="0" algn="ctr"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“好胆固醇”（</a:t>
                      </a: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HDL-C</a:t>
                      </a: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）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12700">
                      <a:solidFill>
                        <a:srgbClr val="FFFFFF"/>
                      </a:solidFill>
                      <a:round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     合适水平：</a:t>
                      </a:r>
                      <a:r>
                        <a:rPr b="1" sz="2000"/>
                        <a:t>≥</a:t>
                      </a:r>
                      <a:r>
                        <a:rPr b="1" sz="2000">
                          <a:solidFill>
                            <a:srgbClr val="FF0000"/>
                          </a:solidFill>
                        </a:rPr>
                        <a:t>1.04</a:t>
                      </a:r>
                      <a:r>
                        <a:rPr b="1" sz="2000"/>
                        <a:t>mmol/L(40mg/dl)</a:t>
                      </a:r>
                    </a:p>
                    <a:p>
                      <a:pPr lvl="1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2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     减低：</a:t>
                      </a:r>
                      <a:r>
                        <a:rPr b="1" sz="2000"/>
                        <a:t>≤</a:t>
                      </a:r>
                      <a:r>
                        <a:rPr b="1" sz="2000">
                          <a:solidFill>
                            <a:srgbClr val="FF0000"/>
                          </a:solidFill>
                        </a:rPr>
                        <a:t>0.91</a:t>
                      </a:r>
                      <a:r>
                        <a:rPr b="1" sz="2000"/>
                        <a:t>mmol/L(35mg/dl)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round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45" name="image41.png" descr="C:\Users\admin\AppData\Roaming\Tencent\Users\269857099\QQ\WinTemp\RichOle\%[GVQAK8BA[ZF21ENG[}RQ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824" y="2279344"/>
            <a:ext cx="583470" cy="514827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3002338" y="2900819"/>
            <a:ext cx="432049" cy="362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47" name="image41.tif" descr="C:\Users\admin\AppData\Roaming\Tencent\Users\269857099\QQ\WinTemp\RichOle\%[GVQAK8BA[ZF21ENG[}RQ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823" y="3263501"/>
            <a:ext cx="583470" cy="51482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 rot="10800000">
            <a:off x="3002231" y="3908931"/>
            <a:ext cx="432049" cy="38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49" name="image42.png" descr="d:\program files (x86)\360se6\User Data\temp\71515_101139076000_2.jpg"/>
          <p:cNvPicPr/>
          <p:nvPr/>
        </p:nvPicPr>
        <p:blipFill>
          <a:blip r:embed="rId3">
            <a:extLst/>
          </a:blip>
          <a:srcRect l="16935" t="4350" r="5427" b="0"/>
          <a:stretch>
            <a:fillRect/>
          </a:stretch>
        </p:blipFill>
        <p:spPr>
          <a:xfrm flipH="1">
            <a:off x="-252536" y="4101999"/>
            <a:ext cx="1733351" cy="3157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xfrm>
            <a:off x="0" y="-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双管齐下，管好“坏”胆固醇：</a:t>
            </a:r>
            <a:b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一“管”生活方式</a:t>
            </a:r>
          </a:p>
        </p:txBody>
      </p:sp>
      <p:pic>
        <p:nvPicPr>
          <p:cNvPr id="352" name="image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7713" y="3808864"/>
            <a:ext cx="2122038" cy="175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44.jpg" descr="运动.jpg"/>
          <p:cNvPicPr/>
          <p:nvPr/>
        </p:nvPicPr>
        <p:blipFill>
          <a:blip r:embed="rId3">
            <a:extLst/>
          </a:blip>
          <a:srcRect l="0" t="0" r="0" b="4149"/>
          <a:stretch>
            <a:fillRect/>
          </a:stretch>
        </p:blipFill>
        <p:spPr>
          <a:xfrm>
            <a:off x="5067713" y="1308660"/>
            <a:ext cx="2405360" cy="1719038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4806434" y="3102107"/>
            <a:ext cx="292791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适当运动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贵在坚持</a:t>
            </a:r>
          </a:p>
        </p:txBody>
      </p:sp>
      <p:sp>
        <p:nvSpPr>
          <p:cNvPr id="355" name="Shape 355"/>
          <p:cNvSpPr/>
          <p:nvPr/>
        </p:nvSpPr>
        <p:spPr>
          <a:xfrm>
            <a:off x="1283229" y="5741592"/>
            <a:ext cx="25095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戒烟限酒 受益无穷</a:t>
            </a:r>
          </a:p>
        </p:txBody>
      </p:sp>
      <p:sp>
        <p:nvSpPr>
          <p:cNvPr id="356" name="Shape 356"/>
          <p:cNvSpPr/>
          <p:nvPr/>
        </p:nvSpPr>
        <p:spPr>
          <a:xfrm>
            <a:off x="4614207" y="5741592"/>
            <a:ext cx="33123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保持乐观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心理平衡</a:t>
            </a:r>
          </a:p>
        </p:txBody>
      </p:sp>
      <p:sp>
        <p:nvSpPr>
          <p:cNvPr id="357" name="Shape 357"/>
          <p:cNvSpPr/>
          <p:nvPr/>
        </p:nvSpPr>
        <p:spPr>
          <a:xfrm>
            <a:off x="1008107" y="3102107"/>
            <a:ext cx="30598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合理饮食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控制体重</a:t>
            </a:r>
          </a:p>
        </p:txBody>
      </p:sp>
      <p:pic>
        <p:nvPicPr>
          <p:cNvPr id="358" name="image45.png" descr="c:\users\admin\appdata\roaming\360se6\User Data\temp\201422111597750zyje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3809" y="1274431"/>
            <a:ext cx="2978151" cy="17532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Group 363"/>
          <p:cNvGrpSpPr/>
          <p:nvPr/>
        </p:nvGrpSpPr>
        <p:grpSpPr>
          <a:xfrm>
            <a:off x="588385" y="3765498"/>
            <a:ext cx="3899281" cy="1883964"/>
            <a:chOff x="0" y="0"/>
            <a:chExt cx="3899280" cy="1883962"/>
          </a:xfrm>
        </p:grpSpPr>
        <p:grpSp>
          <p:nvGrpSpPr>
            <p:cNvPr id="361" name="Group 361"/>
            <p:cNvGrpSpPr/>
            <p:nvPr/>
          </p:nvGrpSpPr>
          <p:grpSpPr>
            <a:xfrm>
              <a:off x="0" y="0"/>
              <a:ext cx="3899281" cy="1841100"/>
              <a:chOff x="0" y="0"/>
              <a:chExt cx="3899280" cy="1841099"/>
            </a:xfrm>
          </p:grpSpPr>
          <p:pic>
            <p:nvPicPr>
              <p:cNvPr id="359" name="image46.png" descr="d:\program files (x86)\360se6\User Data\temp\t01bb768f04f8759291.jp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309234" y="60107"/>
                <a:ext cx="1590047" cy="12431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mage47.png" descr="d:\program files (x86)\360se6\User Data\temp\U499P4T8D4372877F107DT20121130142519.jpg"/>
              <p:cNvPicPr/>
              <p:nvPr/>
            </p:nvPicPr>
            <p:blipFill>
              <a:blip r:embed="rId6">
                <a:extLst/>
              </a:blip>
              <a:srcRect l="0" t="0" r="0" b="7727"/>
              <a:stretch>
                <a:fillRect/>
              </a:stretch>
            </p:blipFill>
            <p:spPr>
              <a:xfrm>
                <a:off x="0" y="-1"/>
                <a:ext cx="2757859" cy="1841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8100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362" name="Shape 362"/>
            <p:cNvSpPr/>
            <p:nvPr/>
          </p:nvSpPr>
          <p:spPr>
            <a:xfrm>
              <a:off x="3071790" y="1175088"/>
              <a:ext cx="1" cy="708875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bevel/>
            </a:ln>
            <a:effectLst>
              <a:outerShdw sx="100000" sy="100000" kx="0" ky="0" algn="b" rotWithShape="0" blurRad="50800" dist="38100" dir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双管齐下，管好“坏”胆固醇：</a:t>
            </a:r>
            <a:b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二“管”合理用药</a:t>
            </a:r>
          </a:p>
        </p:txBody>
      </p:sp>
      <p:sp>
        <p:nvSpPr>
          <p:cNvPr id="366" name="Shape 366"/>
          <p:cNvSpPr/>
          <p:nvPr/>
        </p:nvSpPr>
        <p:spPr>
          <a:xfrm>
            <a:off x="313890" y="4437112"/>
            <a:ext cx="8568954" cy="1800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367" name="Shape 367"/>
          <p:cNvSpPr/>
          <p:nvPr>
            <p:ph type="body" idx="1"/>
          </p:nvPr>
        </p:nvSpPr>
        <p:spPr>
          <a:xfrm>
            <a:off x="425248" y="4454509"/>
            <a:ext cx="8424938" cy="1759533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50000"/>
              </a:lnSpc>
              <a:buSzTx/>
              <a:buNone/>
              <a:defRPr b="0" sz="1800"/>
            </a:pPr>
            <a:r>
              <a:rPr b="1" sz="2000"/>
              <a:t>认识他汀</a:t>
            </a:r>
            <a:endParaRPr b="1" sz="2000"/>
          </a:p>
          <a:p>
            <a:pPr lvl="0" marL="285750" indent="-285750">
              <a:lnSpc>
                <a:spcPct val="100000"/>
              </a:lnSpc>
              <a:defRPr b="0" sz="1800"/>
            </a:pPr>
            <a:r>
              <a:rPr sz="2000"/>
              <a:t>他汀是一种胆固醇生物合成酶抑制剂，减少肝脏胆固醇的合成</a:t>
            </a:r>
            <a:endParaRPr sz="2000"/>
          </a:p>
          <a:p>
            <a:pPr lvl="0" marL="285750" indent="-285750">
              <a:lnSpc>
                <a:spcPct val="100000"/>
              </a:lnSpc>
              <a:defRPr b="0" sz="1800"/>
            </a:pPr>
            <a:r>
              <a:rPr sz="2000"/>
              <a:t>他汀是</a:t>
            </a:r>
            <a:r>
              <a:rPr b="1" sz="2800">
                <a:solidFill>
                  <a:srgbClr val="FF0000"/>
                </a:solidFill>
              </a:rPr>
              <a:t>降低“坏”胆固醇</a:t>
            </a:r>
            <a:r>
              <a:rPr sz="2000"/>
              <a:t>的</a:t>
            </a:r>
            <a:r>
              <a:rPr b="1" sz="2800">
                <a:solidFill>
                  <a:srgbClr val="FF0000"/>
                </a:solidFill>
              </a:rPr>
              <a:t>主导药物</a:t>
            </a:r>
            <a:r>
              <a:rPr sz="2000"/>
              <a:t>，大大减少心血管事件</a:t>
            </a:r>
          </a:p>
        </p:txBody>
      </p:sp>
      <p:pic>
        <p:nvPicPr>
          <p:cNvPr id="368" name="image48.jpg" descr="14"/>
          <p:cNvPicPr/>
          <p:nvPr/>
        </p:nvPicPr>
        <p:blipFill>
          <a:blip r:embed="rId2">
            <a:extLst/>
          </a:blip>
          <a:srcRect l="1170" t="26673" r="51298" b="21626"/>
          <a:stretch>
            <a:fillRect/>
          </a:stretch>
        </p:blipFill>
        <p:spPr>
          <a:xfrm>
            <a:off x="750413" y="1153108"/>
            <a:ext cx="4014129" cy="3286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1" name="Group 371"/>
          <p:cNvGrpSpPr/>
          <p:nvPr/>
        </p:nvGrpSpPr>
        <p:grpSpPr>
          <a:xfrm>
            <a:off x="4788024" y="1232755"/>
            <a:ext cx="3019147" cy="504057"/>
            <a:chOff x="0" y="0"/>
            <a:chExt cx="3019146" cy="504056"/>
          </a:xfrm>
        </p:grpSpPr>
        <p:sp>
          <p:nvSpPr>
            <p:cNvPr id="369" name="Shape 369"/>
            <p:cNvSpPr/>
            <p:nvPr/>
          </p:nvSpPr>
          <p:spPr>
            <a:xfrm>
              <a:off x="0" y="0"/>
              <a:ext cx="3019147" cy="504057"/>
            </a:xfrm>
            <a:prstGeom prst="roundRect">
              <a:avLst>
                <a:gd name="adj" fmla="val 11921"/>
              </a:avLst>
            </a:prstGeom>
            <a:gradFill flip="none" rotWithShape="1">
              <a:gsLst>
                <a:gs pos="0">
                  <a:srgbClr val="AFCEFB"/>
                </a:gs>
                <a:gs pos="50000">
                  <a:srgbClr val="CDDFFC"/>
                </a:gs>
                <a:gs pos="100000">
                  <a:srgbClr val="E6EFFD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1" sz="2000"/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17598" y="76767"/>
              <a:ext cx="188214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使硬斑块变小了</a:t>
              </a:r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4808366" y="2087489"/>
            <a:ext cx="3003994" cy="504057"/>
            <a:chOff x="0" y="0"/>
            <a:chExt cx="3003992" cy="504056"/>
          </a:xfrm>
        </p:grpSpPr>
        <p:sp>
          <p:nvSpPr>
            <p:cNvPr id="372" name="Shape 372"/>
            <p:cNvSpPr/>
            <p:nvPr/>
          </p:nvSpPr>
          <p:spPr>
            <a:xfrm>
              <a:off x="0" y="0"/>
              <a:ext cx="3003993" cy="504057"/>
            </a:xfrm>
            <a:prstGeom prst="roundRect">
              <a:avLst>
                <a:gd name="adj" fmla="val 11921"/>
              </a:avLst>
            </a:prstGeom>
            <a:gradFill flip="none" rotWithShape="1">
              <a:gsLst>
                <a:gs pos="0">
                  <a:srgbClr val="AFCEFB"/>
                </a:gs>
                <a:gs pos="50000">
                  <a:srgbClr val="CDDFFC"/>
                </a:gs>
                <a:gs pos="100000">
                  <a:srgbClr val="E6EFFD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1" sz="2000"/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17599" y="76767"/>
              <a:ext cx="188214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使软斑块变硬了</a:t>
              </a:r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4808366" y="2896923"/>
            <a:ext cx="3003994" cy="504057"/>
            <a:chOff x="0" y="0"/>
            <a:chExt cx="3003992" cy="504056"/>
          </a:xfrm>
        </p:grpSpPr>
        <p:sp>
          <p:nvSpPr>
            <p:cNvPr id="375" name="Shape 375"/>
            <p:cNvSpPr/>
            <p:nvPr/>
          </p:nvSpPr>
          <p:spPr>
            <a:xfrm>
              <a:off x="0" y="0"/>
              <a:ext cx="3003993" cy="504057"/>
            </a:xfrm>
            <a:prstGeom prst="roundRect">
              <a:avLst>
                <a:gd name="adj" fmla="val 11921"/>
              </a:avLst>
            </a:prstGeom>
            <a:gradFill flip="none" rotWithShape="1">
              <a:gsLst>
                <a:gs pos="0">
                  <a:srgbClr val="AFCEFB"/>
                </a:gs>
                <a:gs pos="50000">
                  <a:srgbClr val="CDDFFC"/>
                </a:gs>
                <a:gs pos="100000">
                  <a:srgbClr val="E6EFFD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1" sz="2000"/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17599" y="76767"/>
              <a:ext cx="188214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缓解心绞痛症状</a:t>
              </a: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4828399" y="3738664"/>
            <a:ext cx="2989070" cy="504057"/>
            <a:chOff x="0" y="0"/>
            <a:chExt cx="2989068" cy="504056"/>
          </a:xfrm>
        </p:grpSpPr>
        <p:sp>
          <p:nvSpPr>
            <p:cNvPr id="378" name="Shape 378"/>
            <p:cNvSpPr/>
            <p:nvPr/>
          </p:nvSpPr>
          <p:spPr>
            <a:xfrm>
              <a:off x="0" y="0"/>
              <a:ext cx="2989069" cy="504057"/>
            </a:xfrm>
            <a:prstGeom prst="roundRect">
              <a:avLst>
                <a:gd name="adj" fmla="val 11921"/>
              </a:avLst>
            </a:prstGeom>
            <a:gradFill flip="none" rotWithShape="1">
              <a:gsLst>
                <a:gs pos="0">
                  <a:srgbClr val="AFCEFB"/>
                </a:gs>
                <a:gs pos="50000">
                  <a:srgbClr val="CDDFFC"/>
                </a:gs>
                <a:gs pos="100000">
                  <a:srgbClr val="E6EFFD"/>
                </a:gs>
              </a:gsLst>
              <a:lin ang="2700000" scaled="0"/>
            </a:gradFill>
            <a:ln w="254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2700" dist="53882" dir="27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1" sz="2000"/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17598" y="76767"/>
              <a:ext cx="239014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减少心梗和中风风险</a:t>
              </a:r>
            </a:p>
          </p:txBody>
        </p:sp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斑块是提示心血管疾病的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警报</a:t>
            </a:r>
            <a:r>
              <a:rPr b="1" sz="2800">
                <a:solidFill>
                  <a:srgbClr val="FFFFFF"/>
                </a:solidFill>
              </a:rPr>
              <a:t>”</a:t>
            </a:r>
          </a:p>
        </p:txBody>
      </p:sp>
      <p:grpSp>
        <p:nvGrpSpPr>
          <p:cNvPr id="57" name="Group 57" descr="d:\program files (x86)\360se6\User Data\temp\Homozygous-300x298.png"/>
          <p:cNvGrpSpPr/>
          <p:nvPr/>
        </p:nvGrpSpPr>
        <p:grpSpPr>
          <a:xfrm>
            <a:off x="4807765" y="1705903"/>
            <a:ext cx="3281382" cy="3231337"/>
            <a:chOff x="0" y="0"/>
            <a:chExt cx="3281381" cy="3231336"/>
          </a:xfrm>
        </p:grpSpPr>
        <p:sp>
          <p:nvSpPr>
            <p:cNvPr id="55" name="Shape 55"/>
            <p:cNvSpPr/>
            <p:nvPr/>
          </p:nvSpPr>
          <p:spPr>
            <a:xfrm>
              <a:off x="0" y="0"/>
              <a:ext cx="3281382" cy="3231337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56" name="image3.png"/>
            <p:cNvPicPr/>
            <p:nvPr/>
          </p:nvPicPr>
          <p:blipFill>
            <a:blip r:embed="rId2">
              <a:extLst/>
            </a:blip>
            <a:srcRect l="2924" t="3712" r="2718" b="2745"/>
            <a:stretch>
              <a:fillRect/>
            </a:stretch>
          </p:blipFill>
          <p:spPr>
            <a:xfrm>
              <a:off x="-1" y="0"/>
              <a:ext cx="3281383" cy="32313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58" name="Shape 58"/>
          <p:cNvSpPr/>
          <p:nvPr/>
        </p:nvSpPr>
        <p:spPr>
          <a:xfrm flipV="1">
            <a:off x="5447198" y="1611567"/>
            <a:ext cx="177717" cy="1335822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" name="Shape 59"/>
          <p:cNvSpPr/>
          <p:nvPr/>
        </p:nvSpPr>
        <p:spPr>
          <a:xfrm flipH="1" flipV="1">
            <a:off x="5929439" y="1611568"/>
            <a:ext cx="519018" cy="1309554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4865508" y="1179618"/>
            <a:ext cx="25425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动脉粥样硬化斑块</a:t>
            </a:r>
          </a:p>
        </p:txBody>
      </p:sp>
      <p:sp>
        <p:nvSpPr>
          <p:cNvPr id="61" name="Shape 61"/>
          <p:cNvSpPr/>
          <p:nvPr/>
        </p:nvSpPr>
        <p:spPr>
          <a:xfrm>
            <a:off x="4499992" y="4974466"/>
            <a:ext cx="4269542" cy="1154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但一旦“粥样”斑块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出现在动脉血管中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就拉响了心血管疾病的“警报”！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564602" y="1641282"/>
            <a:ext cx="3621393" cy="3295958"/>
            <a:chOff x="0" y="0"/>
            <a:chExt cx="3621392" cy="3295956"/>
          </a:xfrm>
        </p:grpSpPr>
        <p:grpSp>
          <p:nvGrpSpPr>
            <p:cNvPr id="64" name="Group 64" descr="d:\program files (x86)\360se6\User Data\temp\t01f66eea8db6a42af5.jpg"/>
            <p:cNvGrpSpPr/>
            <p:nvPr/>
          </p:nvGrpSpPr>
          <p:grpSpPr>
            <a:xfrm>
              <a:off x="0" y="0"/>
              <a:ext cx="3621393" cy="3295957"/>
              <a:chOff x="0" y="0"/>
              <a:chExt cx="3621392" cy="3295956"/>
            </a:xfrm>
          </p:grpSpPr>
          <p:sp>
            <p:nvSpPr>
              <p:cNvPr id="62" name="Shape 62"/>
              <p:cNvSpPr/>
              <p:nvPr/>
            </p:nvSpPr>
            <p:spPr>
              <a:xfrm>
                <a:off x="0" y="0"/>
                <a:ext cx="3621393" cy="3295957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</a:p>
            </p:txBody>
          </p:sp>
          <p:pic>
            <p:nvPicPr>
              <p:cNvPr id="63" name="image4.jp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621393" cy="3295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blurRad="0" stA="38000" stPos="0" endA="0" endPos="40000" dist="0" dir="5400000" fadeDir="5400000" sx="100000" sy="-100000" kx="0" ky="0" algn="bl" rotWithShape="0"/>
              </a:effectLst>
            </p:spPr>
          </p:pic>
        </p:grpSp>
        <p:pic>
          <p:nvPicPr>
            <p:cNvPr id="65" name="image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838116" y="3097915"/>
              <a:ext cx="702389" cy="1849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" name="Shape 67"/>
          <p:cNvSpPr/>
          <p:nvPr/>
        </p:nvSpPr>
        <p:spPr>
          <a:xfrm>
            <a:off x="564602" y="4974466"/>
            <a:ext cx="3456385" cy="717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米粥营养、美味、滋补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是大家熟悉的日常美食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他汀是降脂治疗的</a:t>
            </a:r>
            <a:r>
              <a:rPr b="1" sz="28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基石</a:t>
            </a:r>
          </a:p>
        </p:txBody>
      </p:sp>
      <p:grpSp>
        <p:nvGrpSpPr>
          <p:cNvPr id="397" name="Group 397"/>
          <p:cNvGrpSpPr/>
          <p:nvPr/>
        </p:nvGrpSpPr>
        <p:grpSpPr>
          <a:xfrm>
            <a:off x="1029435" y="919159"/>
            <a:ext cx="6782926" cy="4298261"/>
            <a:chOff x="0" y="0"/>
            <a:chExt cx="6782924" cy="4298260"/>
          </a:xfrm>
        </p:grpSpPr>
        <p:sp>
          <p:nvSpPr>
            <p:cNvPr id="383" name="Shape 383"/>
            <p:cNvSpPr/>
            <p:nvPr/>
          </p:nvSpPr>
          <p:spPr>
            <a:xfrm>
              <a:off x="4314401" y="511109"/>
              <a:ext cx="1842619" cy="2305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1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70" y="5406"/>
                  </a:lnTo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2340805" y="734493"/>
              <a:ext cx="1857503" cy="216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42" y="0"/>
                  </a:moveTo>
                  <a:lnTo>
                    <a:pt x="21600" y="3738"/>
                  </a:lnTo>
                  <a:lnTo>
                    <a:pt x="21600" y="21353"/>
                  </a:lnTo>
                  <a:lnTo>
                    <a:pt x="0" y="21600"/>
                  </a:lnTo>
                  <a:lnTo>
                    <a:pt x="0" y="5075"/>
                  </a:lnTo>
                </a:path>
              </a:pathLst>
            </a:custGeom>
            <a:gradFill flip="none" rotWithShape="1">
              <a:gsLst>
                <a:gs pos="0">
                  <a:srgbClr val="C0504D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349349" y="937065"/>
              <a:ext cx="1857503" cy="157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42" y="0"/>
                  </a:moveTo>
                  <a:lnTo>
                    <a:pt x="21600" y="488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7683"/>
                  </a:lnTo>
                </a:path>
              </a:pathLst>
            </a:custGeom>
            <a:gradFill flip="none" rotWithShape="1">
              <a:gsLst>
                <a:gs pos="0">
                  <a:srgbClr val="4F81BD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319744" y="0"/>
              <a:ext cx="6463181" cy="132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122"/>
                  </a:moveTo>
                  <a:lnTo>
                    <a:pt x="7526" y="6342"/>
                  </a:lnTo>
                  <a:lnTo>
                    <a:pt x="7956" y="12502"/>
                  </a:lnTo>
                  <a:lnTo>
                    <a:pt x="13441" y="4924"/>
                  </a:lnTo>
                  <a:lnTo>
                    <a:pt x="13758" y="10901"/>
                  </a:lnTo>
                  <a:lnTo>
                    <a:pt x="19184" y="5390"/>
                  </a:lnTo>
                  <a:lnTo>
                    <a:pt x="18754" y="0"/>
                  </a:lnTo>
                  <a:lnTo>
                    <a:pt x="21600" y="5451"/>
                  </a:lnTo>
                  <a:lnTo>
                    <a:pt x="19574" y="16859"/>
                  </a:lnTo>
                  <a:lnTo>
                    <a:pt x="19332" y="10982"/>
                  </a:lnTo>
                  <a:lnTo>
                    <a:pt x="12819" y="18662"/>
                  </a:lnTo>
                  <a:lnTo>
                    <a:pt x="12399" y="12563"/>
                  </a:lnTo>
                  <a:lnTo>
                    <a:pt x="6642" y="19614"/>
                  </a:lnTo>
                  <a:lnTo>
                    <a:pt x="6325" y="13495"/>
                  </a:lnTo>
                  <a:lnTo>
                    <a:pt x="331" y="21600"/>
                  </a:lnTo>
                  <a:lnTo>
                    <a:pt x="0" y="17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00"/>
                </a:gs>
                <a:gs pos="100000">
                  <a:srgbClr val="FF993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-1" y="1323520"/>
              <a:ext cx="2376265" cy="1291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降低</a:t>
              </a:r>
              <a:endParaRPr b="1" sz="24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“坏”胆固醇</a:t>
              </a:r>
              <a:endParaRPr b="1" sz="2400"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412620" y="1313922"/>
              <a:ext cx="1766712" cy="1291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稳定</a:t>
              </a:r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/</a:t>
              </a:r>
              <a:endParaRPr b="1" sz="24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逆转斑块</a:t>
              </a:r>
              <a:endParaRPr b="1" sz="2400"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4296546" y="1073028"/>
              <a:ext cx="1840637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减少</a:t>
              </a:r>
              <a:endParaRPr b="1" sz="24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心血管疾病</a:t>
              </a:r>
              <a:endParaRPr sz="2400">
                <a:solidFill>
                  <a:srgbClr val="1C1C1C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  <p:pic>
          <p:nvPicPr>
            <p:cNvPr id="390" name="image49.png" descr="vesse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4768" y="2937183"/>
              <a:ext cx="5738531" cy="13610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Shape 391"/>
            <p:cNvSpPr/>
            <p:nvPr/>
          </p:nvSpPr>
          <p:spPr>
            <a:xfrm>
              <a:off x="1248549" y="2769549"/>
              <a:ext cx="7897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/>
              </a:pPr>
              <a:r>
                <a:rPr b="1"/>
                <a:t>LDL-C</a:t>
              </a:r>
            </a:p>
          </p:txBody>
        </p:sp>
        <p:sp>
          <p:nvSpPr>
            <p:cNvPr id="392" name="Shape 392"/>
            <p:cNvSpPr/>
            <p:nvPr/>
          </p:nvSpPr>
          <p:spPr>
            <a:xfrm flipH="1">
              <a:off x="1539838" y="2994071"/>
              <a:ext cx="22195" cy="593878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1562031" y="2994072"/>
              <a:ext cx="266335" cy="58377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396" name="Group 396"/>
            <p:cNvGrpSpPr/>
            <p:nvPr/>
          </p:nvGrpSpPr>
          <p:grpSpPr>
            <a:xfrm>
              <a:off x="1081616" y="2164220"/>
              <a:ext cx="1080194" cy="629352"/>
              <a:chOff x="0" y="0"/>
              <a:chExt cx="1080192" cy="629351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0" y="-1"/>
                <a:ext cx="1080194" cy="629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9765"/>
                    </a:moveTo>
                    <a:lnTo>
                      <a:pt x="1959" y="9765"/>
                    </a:lnTo>
                    <a:lnTo>
                      <a:pt x="1959" y="0"/>
                    </a:lnTo>
                    <a:lnTo>
                      <a:pt x="19641" y="0"/>
                    </a:lnTo>
                    <a:lnTo>
                      <a:pt x="19641" y="9765"/>
                    </a:lnTo>
                    <a:lnTo>
                      <a:pt x="21600" y="9765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14300" dist="12700" dir="5400000">
                  <a:srgbClr val="000000"/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59242" y="62069"/>
                <a:ext cx="937688" cy="3505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b="1" sz="20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2000">
                    <a:solidFill>
                      <a:srgbClr val="FFFFFF"/>
                    </a:solidFill>
                  </a:rPr>
                  <a:t>他汀</a:t>
                </a:r>
              </a:p>
            </p:txBody>
          </p:sp>
        </p:grpSp>
      </p:grpSp>
      <p:sp>
        <p:nvSpPr>
          <p:cNvPr id="398" name="Shape 398"/>
          <p:cNvSpPr/>
          <p:nvPr/>
        </p:nvSpPr>
        <p:spPr>
          <a:xfrm>
            <a:off x="1029435" y="5158535"/>
            <a:ext cx="6422886" cy="1209355"/>
          </a:xfrm>
          <a:prstGeom prst="roundRect">
            <a:avLst>
              <a:gd name="adj" fmla="val 16667"/>
            </a:avLst>
          </a:prstGeom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399" name="Shape 399"/>
          <p:cNvSpPr/>
          <p:nvPr/>
        </p:nvSpPr>
        <p:spPr>
          <a:xfrm>
            <a:off x="1029436" y="5322942"/>
            <a:ext cx="6422884" cy="797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他汀降低</a:t>
            </a:r>
            <a:r>
              <a:rPr sz="2000"/>
              <a:t>“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sz="2000"/>
              <a:t>”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胆固醇，稳定</a:t>
            </a:r>
            <a:r>
              <a:rPr sz="2000"/>
              <a:t>/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逆转斑块，减少心血管疾病的发生，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被称为降脂治疗的基石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2" name="Shape 402"/>
          <p:cNvSpPr/>
          <p:nvPr>
            <p:ph type="body" idx="1"/>
          </p:nvPr>
        </p:nvSpPr>
        <p:spPr>
          <a:xfrm>
            <a:off x="395536" y="2564903"/>
            <a:ext cx="8229601" cy="10881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/>
          <a:lstStyle>
            <a:lvl1pPr algn="ctr">
              <a:buSzTx/>
              <a:buNone/>
              <a:defRPr i="1" sz="5400">
                <a:solidFill>
                  <a:srgbClr val="1F497D"/>
                </a:solidFill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5400">
                <a:solidFill>
                  <a:srgbClr val="1F497D"/>
                </a:solidFill>
              </a:rPr>
              <a:t>谢谢您的聆听！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4"/>
          <p:cNvGrpSpPr/>
          <p:nvPr/>
        </p:nvGrpSpPr>
        <p:grpSpPr>
          <a:xfrm>
            <a:off x="1465807" y="1405764"/>
            <a:ext cx="4891007" cy="1950911"/>
            <a:chOff x="0" y="0"/>
            <a:chExt cx="4891005" cy="1950910"/>
          </a:xfrm>
        </p:grpSpPr>
        <p:sp>
          <p:nvSpPr>
            <p:cNvPr id="69" name="Shape 69"/>
            <p:cNvSpPr/>
            <p:nvPr/>
          </p:nvSpPr>
          <p:spPr>
            <a:xfrm>
              <a:off x="0" y="0"/>
              <a:ext cx="4076407" cy="195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70" name="Shape 70"/>
            <p:cNvSpPr/>
            <p:nvPr/>
          </p:nvSpPr>
          <p:spPr>
            <a:xfrm>
              <a:off x="4063880" y="1146097"/>
              <a:ext cx="324521" cy="324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71" name="Shape 71"/>
            <p:cNvSpPr/>
            <p:nvPr/>
          </p:nvSpPr>
          <p:spPr>
            <a:xfrm>
              <a:off x="4476795" y="1256141"/>
              <a:ext cx="216349" cy="21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72" name="Shape 72"/>
            <p:cNvSpPr/>
            <p:nvPr/>
          </p:nvSpPr>
          <p:spPr>
            <a:xfrm>
              <a:off x="4782831" y="1349519"/>
              <a:ext cx="108175" cy="10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73" name="Shape 73"/>
            <p:cNvSpPr/>
            <p:nvPr/>
          </p:nvSpPr>
          <p:spPr>
            <a:xfrm>
              <a:off x="206991" y="99202"/>
              <a:ext cx="3735350" cy="165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75" name="Shape 75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/>
        </p:nvSpPr>
        <p:spPr>
          <a:xfrm>
            <a:off x="1331640" y="1776898"/>
            <a:ext cx="3810027" cy="99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 algn="ctr">
              <a:lnSpc>
                <a:spcPct val="150000"/>
              </a:lnSpc>
            </a:pP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什么是斑块，</a:t>
            </a:r>
            <a:endParaRPr b="1" sz="2800">
              <a:latin typeface="微软雅黑"/>
              <a:ea typeface="微软雅黑"/>
              <a:cs typeface="微软雅黑"/>
              <a:sym typeface="微软雅黑"/>
            </a:endParaRPr>
          </a:p>
          <a:p>
            <a:pPr lvl="1" indent="0" algn="ctr">
              <a:lnSpc>
                <a:spcPct val="150000"/>
              </a:lnSpc>
            </a:pP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它有什么危害？</a:t>
            </a:r>
          </a:p>
        </p:txBody>
      </p:sp>
      <p:pic>
        <p:nvPicPr>
          <p:cNvPr id="77" name="image6.png" descr="C:\Users\admin\AppData\Roaming\Tencent\Users\269857099\QQ\WinTemp\RichOle\)PJVDD8)4(_0AM`G8)[UHT8.jpg"/>
          <p:cNvPicPr/>
          <p:nvPr/>
        </p:nvPicPr>
        <p:blipFill>
          <a:blip r:embed="rId2">
            <a:extLst/>
          </a:blip>
          <a:srcRect l="0" t="22358" r="1768" b="0"/>
          <a:stretch>
            <a:fillRect/>
          </a:stretch>
        </p:blipFill>
        <p:spPr>
          <a:xfrm>
            <a:off x="3544225" y="2274991"/>
            <a:ext cx="3992083" cy="429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0" y="-1"/>
            <a:ext cx="9144000" cy="112474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什么是斑块？</a:t>
            </a:r>
          </a:p>
        </p:txBody>
      </p:sp>
      <p:sp>
        <p:nvSpPr>
          <p:cNvPr id="80" name="Shape 80"/>
          <p:cNvSpPr/>
          <p:nvPr/>
        </p:nvSpPr>
        <p:spPr>
          <a:xfrm>
            <a:off x="307975" y="1428736"/>
            <a:ext cx="8584505" cy="717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431800" indent="-431800">
              <a:spcBef>
                <a:spcPts val="1200"/>
              </a:spcBef>
              <a:buSzPct val="100000"/>
              <a:buFont typeface="Arial"/>
              <a:buChar char="•"/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斑块的全名是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动脉粥样硬化斑块，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是指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动脉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血管壁内层镶嵌的一些黄白色的、质地好像冷却后的粥样状的小块状东西</a:t>
            </a:r>
          </a:p>
        </p:txBody>
      </p:sp>
      <p:pic>
        <p:nvPicPr>
          <p:cNvPr id="81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4084" y="2433789"/>
            <a:ext cx="6435190" cy="3335517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921679" y="5571585"/>
            <a:ext cx="2542541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动脉粥样硬化斑块</a:t>
            </a:r>
          </a:p>
        </p:txBody>
      </p:sp>
      <p:sp>
        <p:nvSpPr>
          <p:cNvPr id="83" name="Shape 83"/>
          <p:cNvSpPr/>
          <p:nvPr/>
        </p:nvSpPr>
        <p:spPr>
          <a:xfrm>
            <a:off x="2900589" y="5533621"/>
            <a:ext cx="7137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血流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7"/>
          <p:cNvGrpSpPr/>
          <p:nvPr/>
        </p:nvGrpSpPr>
        <p:grpSpPr>
          <a:xfrm>
            <a:off x="307975" y="1430073"/>
            <a:ext cx="2161194" cy="3196809"/>
            <a:chOff x="0" y="0"/>
            <a:chExt cx="2161193" cy="3196807"/>
          </a:xfrm>
        </p:grpSpPr>
        <p:sp>
          <p:nvSpPr>
            <p:cNvPr id="85" name="Shape 85"/>
            <p:cNvSpPr/>
            <p:nvPr/>
          </p:nvSpPr>
          <p:spPr>
            <a:xfrm>
              <a:off x="0" y="0"/>
              <a:ext cx="2161194" cy="31968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86" name="image8.png"/>
            <p:cNvPicPr/>
            <p:nvPr/>
          </p:nvPicPr>
          <p:blipFill>
            <a:blip r:embed="rId2">
              <a:extLst/>
            </a:blip>
            <a:srcRect l="8164" t="4921" r="0" b="0"/>
            <a:stretch>
              <a:fillRect/>
            </a:stretch>
          </p:blipFill>
          <p:spPr>
            <a:xfrm>
              <a:off x="-1" y="-1"/>
              <a:ext cx="2161195" cy="319680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8" name="Shape 88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斑块对动脉血管的影响</a:t>
            </a:r>
          </a:p>
        </p:txBody>
      </p:sp>
      <p:sp>
        <p:nvSpPr>
          <p:cNvPr id="89" name="Shape 89"/>
          <p:cNvSpPr/>
          <p:nvPr/>
        </p:nvSpPr>
        <p:spPr>
          <a:xfrm>
            <a:off x="257212" y="4688051"/>
            <a:ext cx="3812189" cy="1375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30000"/>
              </a:lnSpc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正常血管“年轻力壮”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>
              <a:lnSpc>
                <a:spcPct val="130000"/>
              </a:lnSpc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像完整的鸡蛋 天衣无缝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>
              <a:lnSpc>
                <a:spcPct val="130000"/>
              </a:lnSpc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能抵御外来侵袭！</a:t>
            </a:r>
          </a:p>
        </p:txBody>
      </p:sp>
      <p:sp>
        <p:nvSpPr>
          <p:cNvPr id="90" name="Shape 90"/>
          <p:cNvSpPr/>
          <p:nvPr/>
        </p:nvSpPr>
        <p:spPr>
          <a:xfrm>
            <a:off x="4363372" y="4681759"/>
            <a:ext cx="4520057" cy="143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30000"/>
              </a:lnSpc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有斑块血管“年老体衰”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>
              <a:lnSpc>
                <a:spcPct val="130000"/>
              </a:lnSpc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像有裂痕的鸡蛋  脆弱易破裂</a:t>
            </a:r>
            <a:endParaRPr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>
              <a:lnSpc>
                <a:spcPct val="130000"/>
              </a:lnSpc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容易导致心肌梗死、中风等！ 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2627783" y="1733709"/>
            <a:ext cx="2764704" cy="2166927"/>
            <a:chOff x="0" y="0"/>
            <a:chExt cx="2764702" cy="2166926"/>
          </a:xfrm>
        </p:grpSpPr>
        <p:pic>
          <p:nvPicPr>
            <p:cNvPr id="91" name="image9.png"/>
            <p:cNvPicPr/>
            <p:nvPr/>
          </p:nvPicPr>
          <p:blipFill>
            <a:blip r:embed="rId3">
              <a:extLst/>
            </a:blip>
            <a:srcRect l="18795" t="9496" r="0" b="13868"/>
            <a:stretch>
              <a:fillRect/>
            </a:stretch>
          </p:blipFill>
          <p:spPr>
            <a:xfrm>
              <a:off x="0" y="111114"/>
              <a:ext cx="2403918" cy="2055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10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848120">
              <a:off x="1932708" y="870924"/>
              <a:ext cx="547767" cy="2328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10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96822" y="1490128"/>
              <a:ext cx="729862" cy="5139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10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295262">
              <a:off x="1669840" y="158881"/>
              <a:ext cx="996474" cy="722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" name="Shape 96"/>
          <p:cNvSpPr/>
          <p:nvPr/>
        </p:nvSpPr>
        <p:spPr>
          <a:xfrm>
            <a:off x="2282467" y="2108160"/>
            <a:ext cx="2609536" cy="1811258"/>
          </a:xfrm>
          <a:prstGeom prst="wedgeEllipseCallout">
            <a:avLst>
              <a:gd name="adj1" fmla="val -56911"/>
              <a:gd name="adj2" fmla="val 33791"/>
            </a:avLst>
          </a:prstGeom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grpSp>
        <p:nvGrpSpPr>
          <p:cNvPr id="105" name="Group 105"/>
          <p:cNvGrpSpPr/>
          <p:nvPr/>
        </p:nvGrpSpPr>
        <p:grpSpPr>
          <a:xfrm>
            <a:off x="4751167" y="1430075"/>
            <a:ext cx="2125304" cy="3219587"/>
            <a:chOff x="0" y="0"/>
            <a:chExt cx="2125303" cy="3219586"/>
          </a:xfrm>
        </p:grpSpPr>
        <p:grpSp>
          <p:nvGrpSpPr>
            <p:cNvPr id="101" name="Group 101"/>
            <p:cNvGrpSpPr/>
            <p:nvPr/>
          </p:nvGrpSpPr>
          <p:grpSpPr>
            <a:xfrm>
              <a:off x="0" y="110890"/>
              <a:ext cx="2125304" cy="3108697"/>
              <a:chOff x="0" y="0"/>
              <a:chExt cx="2125303" cy="3108696"/>
            </a:xfrm>
          </p:grpSpPr>
          <p:grpSp>
            <p:nvGrpSpPr>
              <p:cNvPr id="99" name="Group 99" descr="d:\program files (x86)\360se6\User Data\temp\ill_04.gif"/>
              <p:cNvGrpSpPr/>
              <p:nvPr/>
            </p:nvGrpSpPr>
            <p:grpSpPr>
              <a:xfrm>
                <a:off x="44693" y="0"/>
                <a:ext cx="2080611" cy="3108697"/>
                <a:chOff x="0" y="0"/>
                <a:chExt cx="2080610" cy="3108696"/>
              </a:xfrm>
            </p:grpSpPr>
            <p:sp>
              <p:nvSpPr>
                <p:cNvPr id="97" name="Shape 97"/>
                <p:cNvSpPr/>
                <p:nvPr/>
              </p:nvSpPr>
              <p:spPr>
                <a:xfrm>
                  <a:off x="0" y="0"/>
                  <a:ext cx="2080611" cy="3108697"/>
                </a:xfrm>
                <a:prstGeom prst="rect">
                  <a:avLst/>
                </a:prstGeom>
                <a:solidFill>
                  <a:srgbClr val="000000">
                    <a:alpha val="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</a:p>
              </p:txBody>
            </p:sp>
            <p:pic>
              <p:nvPicPr>
                <p:cNvPr id="98" name="image11.png"/>
                <p:cNvPicPr/>
                <p:nvPr/>
              </p:nvPicPr>
              <p:blipFill>
                <a:blip r:embed="rId5">
                  <a:extLst/>
                </a:blip>
                <a:srcRect l="0" t="53423" r="67173" b="0"/>
                <a:stretch>
                  <a:fillRect/>
                </a:stretch>
              </p:blipFill>
              <p:spPr>
                <a:xfrm>
                  <a:off x="-1" y="0"/>
                  <a:ext cx="2080612" cy="31086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00" name="Shape 100"/>
              <p:cNvSpPr/>
              <p:nvPr/>
            </p:nvSpPr>
            <p:spPr>
              <a:xfrm flipH="1" rot="1288260">
                <a:off x="-777" y="57352"/>
                <a:ext cx="324223" cy="57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373722" y="0"/>
              <a:ext cx="179819" cy="63384"/>
              <a:chOff x="0" y="0"/>
              <a:chExt cx="179818" cy="63383"/>
            </a:xfrm>
          </p:grpSpPr>
          <p:sp>
            <p:nvSpPr>
              <p:cNvPr id="102" name="Shape 102"/>
              <p:cNvSpPr/>
              <p:nvPr/>
            </p:nvSpPr>
            <p:spPr>
              <a:xfrm>
                <a:off x="0" y="0"/>
                <a:ext cx="179819" cy="6338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</a:p>
            </p:txBody>
          </p:sp>
          <p:pic>
            <p:nvPicPr>
              <p:cNvPr id="103" name="image12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79819" cy="63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06" name="Shape 106"/>
          <p:cNvSpPr/>
          <p:nvPr/>
        </p:nvSpPr>
        <p:spPr>
          <a:xfrm rot="545389">
            <a:off x="6199088" y="1634565"/>
            <a:ext cx="321389" cy="98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" name="image1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80345" y="1936993"/>
            <a:ext cx="291788" cy="5030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" name="Group 112"/>
          <p:cNvGrpSpPr/>
          <p:nvPr/>
        </p:nvGrpSpPr>
        <p:grpSpPr>
          <a:xfrm>
            <a:off x="6953226" y="2167126"/>
            <a:ext cx="1811004" cy="1621915"/>
            <a:chOff x="0" y="0"/>
            <a:chExt cx="1811003" cy="1621914"/>
          </a:xfrm>
        </p:grpSpPr>
        <p:grpSp>
          <p:nvGrpSpPr>
            <p:cNvPr id="110" name="Group 110"/>
            <p:cNvGrpSpPr/>
            <p:nvPr/>
          </p:nvGrpSpPr>
          <p:grpSpPr>
            <a:xfrm>
              <a:off x="-1" y="-1"/>
              <a:ext cx="1760758" cy="1589662"/>
              <a:chOff x="0" y="0"/>
              <a:chExt cx="1760756" cy="1589660"/>
            </a:xfrm>
          </p:grpSpPr>
          <p:pic>
            <p:nvPicPr>
              <p:cNvPr id="108" name="image14.png"/>
              <p:cNvPicPr/>
              <p:nvPr/>
            </p:nvPicPr>
            <p:blipFill>
              <a:blip r:embed="rId8">
                <a:extLst/>
              </a:blip>
              <a:srcRect l="0" t="0" r="2462" b="0"/>
              <a:stretch>
                <a:fillRect/>
              </a:stretch>
            </p:blipFill>
            <p:spPr>
              <a:xfrm>
                <a:off x="0" y="0"/>
                <a:ext cx="1760757" cy="15896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" name="image15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229603"/>
                <a:ext cx="156634" cy="299917"/>
              </a:xfrm>
              <a:prstGeom prst="rect">
                <a:avLst/>
              </a:prstGeom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</p:pic>
        </p:grpSp>
        <p:sp>
          <p:nvSpPr>
            <p:cNvPr id="111" name="Shape 111"/>
            <p:cNvSpPr/>
            <p:nvPr/>
          </p:nvSpPr>
          <p:spPr>
            <a:xfrm>
              <a:off x="1660019" y="1205723"/>
              <a:ext cx="150985" cy="416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3" name="Shape 113"/>
          <p:cNvSpPr/>
          <p:nvPr/>
        </p:nvSpPr>
        <p:spPr>
          <a:xfrm>
            <a:off x="6331268" y="2142026"/>
            <a:ext cx="2609537" cy="1811258"/>
          </a:xfrm>
          <a:prstGeom prst="wedgeEllipseCallout">
            <a:avLst>
              <a:gd name="adj1" fmla="val -56911"/>
              <a:gd name="adj2" fmla="val 33791"/>
            </a:avLst>
          </a:prstGeom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457200" y="144445"/>
            <a:ext cx="8229600" cy="912813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斑块有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软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有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硬</a:t>
            </a:r>
            <a:r>
              <a:rPr b="1" sz="2800">
                <a:solidFill>
                  <a:srgbClr val="FFFFFF"/>
                </a:solidFill>
              </a:rPr>
              <a:t>”</a:t>
            </a:r>
          </a:p>
        </p:txBody>
      </p:sp>
      <p:pic>
        <p:nvPicPr>
          <p:cNvPr id="116" name="image16.png" descr="C:\Users\admin\AppData\Roaming\Tencent\Users\269857099\QQ\WinTemp\RichOle\H2`{93Y81DPI15CMY_J(`}5.jpg"/>
          <p:cNvPicPr/>
          <p:nvPr/>
        </p:nvPicPr>
        <p:blipFill>
          <a:blip r:embed="rId2">
            <a:extLst/>
          </a:blip>
          <a:srcRect l="0" t="5102" r="6249" b="0"/>
          <a:stretch>
            <a:fillRect/>
          </a:stretch>
        </p:blipFill>
        <p:spPr>
          <a:xfrm>
            <a:off x="5143503" y="3270184"/>
            <a:ext cx="2396641" cy="171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17.png" descr="C:\Users\admin\AppData\Roaming\Tencent\Users\269857099\QQ\WinTemp\RichOle\_]M45~SK`DQ`)X38U9O5GF0.jpg"/>
          <p:cNvPicPr/>
          <p:nvPr/>
        </p:nvPicPr>
        <p:blipFill>
          <a:blip r:embed="rId3">
            <a:extLst/>
          </a:blip>
          <a:srcRect l="0" t="0" r="7954" b="0"/>
          <a:stretch>
            <a:fillRect/>
          </a:stretch>
        </p:blipFill>
        <p:spPr>
          <a:xfrm>
            <a:off x="1000100" y="3270184"/>
            <a:ext cx="2336127" cy="173045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4729162" y="1830388"/>
            <a:ext cx="3873517" cy="3456000"/>
          </a:xfrm>
          <a:prstGeom prst="roundRect">
            <a:avLst>
              <a:gd name="adj" fmla="val 16667"/>
            </a:avLst>
          </a:prstGeom>
          <a:ln w="25400">
            <a:solidFill>
              <a:srgbClr val="00B0F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754879" y="2904675"/>
            <a:ext cx="3869743" cy="1510"/>
          </a:xfrm>
          <a:prstGeom prst="line">
            <a:avLst/>
          </a:prstGeom>
          <a:ln w="25400">
            <a:solidFill>
              <a:srgbClr val="F7964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500034" y="1826578"/>
            <a:ext cx="3873516" cy="3456000"/>
          </a:xfrm>
          <a:prstGeom prst="roundRect">
            <a:avLst>
              <a:gd name="adj" fmla="val 16667"/>
            </a:avLst>
          </a:prstGeom>
          <a:ln w="25400">
            <a:solidFill>
              <a:srgbClr val="00B0F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514319" y="2888393"/>
            <a:ext cx="3869744" cy="151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731320" y="2021938"/>
            <a:ext cx="3529037" cy="717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像皮厚馅小的饺子</a:t>
            </a:r>
            <a:endParaRPr b="1"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不容易破，相对稳定</a:t>
            </a:r>
          </a:p>
        </p:txBody>
      </p:sp>
      <p:sp>
        <p:nvSpPr>
          <p:cNvPr id="123" name="Shape 123"/>
          <p:cNvSpPr/>
          <p:nvPr/>
        </p:nvSpPr>
        <p:spPr>
          <a:xfrm>
            <a:off x="4877153" y="2052716"/>
            <a:ext cx="3745224" cy="666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像薄皮大馅的饺子，特容易破裂，</a:t>
            </a:r>
            <a:r>
              <a:rPr b="1" sz="24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rPr>
              <a:t>这样的斑块很危险！</a:t>
            </a:r>
          </a:p>
        </p:txBody>
      </p:sp>
      <p:sp>
        <p:nvSpPr>
          <p:cNvPr id="124" name="Shape 124"/>
          <p:cNvSpPr/>
          <p:nvPr/>
        </p:nvSpPr>
        <p:spPr>
          <a:xfrm flipV="1">
            <a:off x="3000363" y="3398213"/>
            <a:ext cx="642943" cy="42862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2952737" y="3100897"/>
            <a:ext cx="11198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少</a:t>
            </a:r>
          </a:p>
        </p:txBody>
      </p:sp>
      <p:sp>
        <p:nvSpPr>
          <p:cNvPr id="126" name="Shape 126"/>
          <p:cNvSpPr/>
          <p:nvPr/>
        </p:nvSpPr>
        <p:spPr>
          <a:xfrm>
            <a:off x="2786049" y="4326907"/>
            <a:ext cx="57150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3000363" y="4398345"/>
            <a:ext cx="1120141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纤维帽厚</a:t>
            </a:r>
          </a:p>
        </p:txBody>
      </p:sp>
      <p:sp>
        <p:nvSpPr>
          <p:cNvPr id="128" name="Shape 128"/>
          <p:cNvSpPr/>
          <p:nvPr/>
        </p:nvSpPr>
        <p:spPr>
          <a:xfrm flipV="1">
            <a:off x="7076188" y="3550613"/>
            <a:ext cx="642943" cy="42862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7028561" y="3100897"/>
            <a:ext cx="11198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多</a:t>
            </a:r>
          </a:p>
        </p:txBody>
      </p:sp>
      <p:sp>
        <p:nvSpPr>
          <p:cNvPr id="130" name="Shape 130"/>
          <p:cNvSpPr/>
          <p:nvPr/>
        </p:nvSpPr>
        <p:spPr>
          <a:xfrm>
            <a:off x="6861874" y="4479307"/>
            <a:ext cx="571505" cy="1589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7147625" y="4550745"/>
            <a:ext cx="1120141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纤维帽薄</a:t>
            </a:r>
          </a:p>
        </p:txBody>
      </p:sp>
      <p:sp>
        <p:nvSpPr>
          <p:cNvPr id="132" name="Shape 132"/>
          <p:cNvSpPr/>
          <p:nvPr/>
        </p:nvSpPr>
        <p:spPr>
          <a:xfrm>
            <a:off x="6286511" y="5643578"/>
            <a:ext cx="10185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软斑块</a:t>
            </a:r>
          </a:p>
        </p:txBody>
      </p:sp>
      <p:sp>
        <p:nvSpPr>
          <p:cNvPr id="133" name="Shape 133"/>
          <p:cNvSpPr/>
          <p:nvPr/>
        </p:nvSpPr>
        <p:spPr>
          <a:xfrm>
            <a:off x="2071670" y="5643578"/>
            <a:ext cx="10185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硬斑块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斑块的形成是导致心血管疾病的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元凶</a:t>
            </a:r>
            <a:r>
              <a:rPr b="1" sz="2800">
                <a:solidFill>
                  <a:srgbClr val="FFFFFF"/>
                </a:solidFill>
              </a:rPr>
              <a:t>”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491102" y="2021531"/>
            <a:ext cx="5506482" cy="4284115"/>
            <a:chOff x="0" y="0"/>
            <a:chExt cx="5506480" cy="4284114"/>
          </a:xfrm>
        </p:grpSpPr>
        <p:pic>
          <p:nvPicPr>
            <p:cNvPr id="136" name="image18.jpg" descr="d:\program files (x86)\360se6\User Data\temp\Img399726037.jpg"/>
            <p:cNvPicPr/>
            <p:nvPr/>
          </p:nvPicPr>
          <p:blipFill>
            <a:blip r:embed="rId2">
              <a:extLst/>
            </a:blip>
            <a:srcRect l="3860" t="10176" r="324" b="911"/>
            <a:stretch>
              <a:fillRect/>
            </a:stretch>
          </p:blipFill>
          <p:spPr>
            <a:xfrm rot="16200000">
              <a:off x="1898494" y="676128"/>
              <a:ext cx="1724066" cy="5491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9" name="Group 139" descr="d:\program files (x86)\360se6\User Data\temp\AtheroscleroticProcess.gif"/>
            <p:cNvGrpSpPr/>
            <p:nvPr/>
          </p:nvGrpSpPr>
          <p:grpSpPr>
            <a:xfrm>
              <a:off x="-1" y="-1"/>
              <a:ext cx="5491905" cy="2780271"/>
              <a:chOff x="0" y="0"/>
              <a:chExt cx="5491903" cy="2780269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0" y="0"/>
                <a:ext cx="5491904" cy="2780270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</a:p>
            </p:txBody>
          </p:sp>
          <p:pic>
            <p:nvPicPr>
              <p:cNvPr id="138" name="image19.gif"/>
              <p:cNvPicPr/>
              <p:nvPr/>
            </p:nvPicPr>
            <p:blipFill>
              <a:blip r:embed="rId3">
                <a:extLst/>
              </a:blip>
              <a:srcRect l="0" t="0" r="0" b="13050"/>
              <a:stretch>
                <a:fillRect/>
              </a:stretch>
            </p:blipFill>
            <p:spPr>
              <a:xfrm>
                <a:off x="0" y="-1"/>
                <a:ext cx="5491904" cy="2780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41" name="Shape 141"/>
          <p:cNvSpPr/>
          <p:nvPr/>
        </p:nvSpPr>
        <p:spPr>
          <a:xfrm>
            <a:off x="1619673" y="1792728"/>
            <a:ext cx="2715855" cy="1533160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6202876" y="3325888"/>
            <a:ext cx="546912" cy="1"/>
          </a:xfrm>
          <a:prstGeom prst="line">
            <a:avLst/>
          </a:prstGeom>
          <a:ln>
            <a:solidFill>
              <a:srgbClr val="FFFFFF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 flipV="1">
            <a:off x="6180278" y="2357573"/>
            <a:ext cx="614711" cy="322772"/>
          </a:xfrm>
          <a:prstGeom prst="line">
            <a:avLst/>
          </a:prstGeom>
          <a:ln>
            <a:solidFill>
              <a:srgbClr val="FFFFFF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46" name="Group 146"/>
          <p:cNvGrpSpPr/>
          <p:nvPr/>
        </p:nvGrpSpPr>
        <p:grpSpPr>
          <a:xfrm>
            <a:off x="899591" y="1238811"/>
            <a:ext cx="1254136" cy="575875"/>
            <a:chOff x="0" y="0"/>
            <a:chExt cx="1254134" cy="575874"/>
          </a:xfrm>
        </p:grpSpPr>
        <p:sp>
          <p:nvSpPr>
            <p:cNvPr id="144" name="Shape 144"/>
            <p:cNvSpPr/>
            <p:nvPr/>
          </p:nvSpPr>
          <p:spPr>
            <a:xfrm>
              <a:off x="0" y="-1"/>
              <a:ext cx="1254135" cy="575876"/>
            </a:xfrm>
            <a:prstGeom prst="rect">
              <a:avLst/>
            </a:prstGeom>
            <a:solidFill>
              <a:srgbClr val="FFC000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0" y="112676"/>
              <a:ext cx="1254135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斑块形成</a:t>
              </a:r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6467861" y="1219012"/>
            <a:ext cx="1747624" cy="575875"/>
            <a:chOff x="0" y="0"/>
            <a:chExt cx="1747623" cy="575874"/>
          </a:xfrm>
        </p:grpSpPr>
        <p:sp>
          <p:nvSpPr>
            <p:cNvPr id="147" name="Shape 147"/>
            <p:cNvSpPr/>
            <p:nvPr/>
          </p:nvSpPr>
          <p:spPr>
            <a:xfrm>
              <a:off x="0" y="-1"/>
              <a:ext cx="1747624" cy="575876"/>
            </a:xfrm>
            <a:prstGeom prst="rect">
              <a:avLst/>
            </a:prstGeom>
            <a:solidFill>
              <a:srgbClr val="FFC000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0" y="112676"/>
              <a:ext cx="1747624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心血管疾病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6004685" y="3271323"/>
            <a:ext cx="636354" cy="1426593"/>
            <a:chOff x="0" y="0"/>
            <a:chExt cx="636353" cy="1426592"/>
          </a:xfrm>
        </p:grpSpPr>
        <p:sp>
          <p:nvSpPr>
            <p:cNvPr id="150" name="Shape 150"/>
            <p:cNvSpPr/>
            <p:nvPr/>
          </p:nvSpPr>
          <p:spPr>
            <a:xfrm>
              <a:off x="99430" y="-1"/>
              <a:ext cx="536924" cy="142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39772" y="356647"/>
              <a:ext cx="39773" cy="71329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-1" y="356647"/>
              <a:ext cx="19888" cy="71329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3562363" y="1216854"/>
            <a:ext cx="1254289" cy="575875"/>
            <a:chOff x="0" y="0"/>
            <a:chExt cx="1254287" cy="575874"/>
          </a:xfrm>
        </p:grpSpPr>
        <p:sp>
          <p:nvSpPr>
            <p:cNvPr id="154" name="Shape 154"/>
            <p:cNvSpPr/>
            <p:nvPr/>
          </p:nvSpPr>
          <p:spPr>
            <a:xfrm>
              <a:off x="0" y="-1"/>
              <a:ext cx="1254288" cy="575876"/>
            </a:xfrm>
            <a:prstGeom prst="rect">
              <a:avLst/>
            </a:prstGeom>
            <a:solidFill>
              <a:srgbClr val="FFC000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0" y="112676"/>
              <a:ext cx="1254288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斑块破裂</a:t>
              </a:r>
            </a:p>
          </p:txBody>
        </p:sp>
      </p:grpSp>
      <p:sp>
        <p:nvSpPr>
          <p:cNvPr id="157" name="Shape 157"/>
          <p:cNvSpPr/>
          <p:nvPr/>
        </p:nvSpPr>
        <p:spPr>
          <a:xfrm>
            <a:off x="2545094" y="1506949"/>
            <a:ext cx="649162" cy="1"/>
          </a:xfrm>
          <a:prstGeom prst="line">
            <a:avLst/>
          </a:prstGeom>
          <a:ln w="28575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4333121" y="1863929"/>
            <a:ext cx="1030969" cy="816416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6756119" y="5913416"/>
            <a:ext cx="1882141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spcBef>
                <a:spcPts val="400"/>
              </a:spcBef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脑卒中（中风）</a:t>
            </a:r>
          </a:p>
        </p:txBody>
      </p:sp>
      <p:sp>
        <p:nvSpPr>
          <p:cNvPr id="160" name="Shape 160"/>
          <p:cNvSpPr/>
          <p:nvPr/>
        </p:nvSpPr>
        <p:spPr>
          <a:xfrm>
            <a:off x="3135071" y="4812903"/>
            <a:ext cx="2060364" cy="1372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61" name="Shape 161"/>
          <p:cNvSpPr/>
          <p:nvPr/>
        </p:nvSpPr>
        <p:spPr>
          <a:xfrm>
            <a:off x="3855044" y="4163588"/>
            <a:ext cx="788846" cy="534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162" name="image20.jpg" descr="胸痛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4988" y="2272135"/>
            <a:ext cx="1649251" cy="12876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</p:pic>
      <p:pic>
        <p:nvPicPr>
          <p:cNvPr id="163" name="image21.jpg" descr="d:\program files (x86)\360se6\User Data\temp\d185f879gdfdb36fdcfa9&amp;690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6530" y="4567649"/>
            <a:ext cx="1666212" cy="12496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</p:pic>
      <p:sp>
        <p:nvSpPr>
          <p:cNvPr id="164" name="Shape 164"/>
          <p:cNvSpPr/>
          <p:nvPr/>
        </p:nvSpPr>
        <p:spPr>
          <a:xfrm>
            <a:off x="5195434" y="1506949"/>
            <a:ext cx="649162" cy="1"/>
          </a:xfrm>
          <a:prstGeom prst="line">
            <a:avLst/>
          </a:prstGeom>
          <a:ln w="28575"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6772746" y="3648752"/>
            <a:ext cx="2250060" cy="61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400"/>
              </a:spcBef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冠心病（心绞痛、心肌梗死）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那么，斑块是怎样形成的？</a:t>
            </a:r>
          </a:p>
        </p:txBody>
      </p:sp>
      <p:pic>
        <p:nvPicPr>
          <p:cNvPr id="168" name="image22.png" descr="d:\program files (x86)\360se6\User Data\temp\71515_101139076000_2.jpg"/>
          <p:cNvPicPr/>
          <p:nvPr/>
        </p:nvPicPr>
        <p:blipFill>
          <a:blip r:embed="rId2">
            <a:extLst/>
          </a:blip>
          <a:srcRect l="16935" t="4350" r="5427" b="0"/>
          <a:stretch>
            <a:fillRect/>
          </a:stretch>
        </p:blipFill>
        <p:spPr>
          <a:xfrm>
            <a:off x="5738902" y="3090649"/>
            <a:ext cx="2160683" cy="3764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23.png" descr="d:\program files (x86)\360se6\User Data\temp\4BDDEE58C16EFE5B5FDE41474BDB13F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536" y="2445960"/>
            <a:ext cx="3810001" cy="40195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 175"/>
          <p:cNvGrpSpPr/>
          <p:nvPr/>
        </p:nvGrpSpPr>
        <p:grpSpPr>
          <a:xfrm>
            <a:off x="2840694" y="1504342"/>
            <a:ext cx="3677279" cy="2486594"/>
            <a:chOff x="0" y="0"/>
            <a:chExt cx="3677277" cy="2486593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3677278" cy="195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71" name="Shape 171"/>
            <p:cNvSpPr/>
            <p:nvPr/>
          </p:nvSpPr>
          <p:spPr>
            <a:xfrm>
              <a:off x="2579796" y="1856813"/>
              <a:ext cx="324521" cy="324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72" name="Shape 172"/>
            <p:cNvSpPr/>
            <p:nvPr/>
          </p:nvSpPr>
          <p:spPr>
            <a:xfrm>
              <a:off x="2846528" y="2158658"/>
              <a:ext cx="216349" cy="21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73" name="Shape 173"/>
            <p:cNvSpPr/>
            <p:nvPr/>
          </p:nvSpPr>
          <p:spPr>
            <a:xfrm>
              <a:off x="3042809" y="2378419"/>
              <a:ext cx="108175" cy="10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86724" y="99202"/>
              <a:ext cx="3369615" cy="165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176" name="Shape 176"/>
          <p:cNvSpPr/>
          <p:nvPr/>
        </p:nvSpPr>
        <p:spPr>
          <a:xfrm>
            <a:off x="3203848" y="1954492"/>
            <a:ext cx="3810027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>
              <a:lnSpc>
                <a:spcPct val="150000"/>
              </a:lnSpc>
            </a:pP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没有胆固醇</a:t>
            </a:r>
            <a:endParaRPr b="1" sz="2800">
              <a:latin typeface="微软雅黑"/>
              <a:ea typeface="微软雅黑"/>
              <a:cs typeface="微软雅黑"/>
              <a:sym typeface="微软雅黑"/>
            </a:endParaRPr>
          </a:p>
          <a:p>
            <a:pPr lvl="1" indent="0">
              <a:lnSpc>
                <a:spcPct val="150000"/>
              </a:lnSpc>
            </a:pPr>
            <a:r>
              <a:rPr b="1" sz="2800">
                <a:latin typeface="微软雅黑"/>
                <a:ea typeface="微软雅黑"/>
                <a:cs typeface="微软雅黑"/>
                <a:sym typeface="微软雅黑"/>
              </a:rPr>
              <a:t>       就没有斑块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5148062" y="1262577"/>
            <a:ext cx="4055898" cy="4469019"/>
            <a:chOff x="0" y="0"/>
            <a:chExt cx="4055896" cy="4469017"/>
          </a:xfrm>
        </p:grpSpPr>
        <p:pic>
          <p:nvPicPr>
            <p:cNvPr id="178" name="image24.jpg" descr="C:\Users\admin\Desktop\4.d.jpg"/>
            <p:cNvPicPr/>
            <p:nvPr/>
          </p:nvPicPr>
          <p:blipFill>
            <a:blip r:embed="rId2">
              <a:extLst/>
            </a:blip>
            <a:srcRect l="0" t="9171" r="0" b="0"/>
            <a:stretch>
              <a:fillRect/>
            </a:stretch>
          </p:blipFill>
          <p:spPr>
            <a:xfrm>
              <a:off x="0" y="0"/>
              <a:ext cx="4002953" cy="4469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Shape 179"/>
            <p:cNvSpPr/>
            <p:nvPr/>
          </p:nvSpPr>
          <p:spPr>
            <a:xfrm>
              <a:off x="1474204" y="4068907"/>
              <a:ext cx="113372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动脉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309045" y="2380595"/>
              <a:ext cx="694294" cy="3505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肝脏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922176" y="2299822"/>
              <a:ext cx="113372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食物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11423" y="1026000"/>
              <a:ext cx="113372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sz="1800"/>
              </a:pPr>
              <a:r>
                <a:rPr sz="2000"/>
                <a:t>胆固醇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3094481" y="1101315"/>
              <a:ext cx="669093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200">
                  <a:solidFill>
                    <a:srgbClr val="FF00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200">
                  <a:solidFill>
                    <a:srgbClr val="FF0000"/>
                  </a:solidFill>
                </a:rPr>
                <a:t>1/3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889154" y="2299822"/>
              <a:ext cx="669093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200">
                  <a:solidFill>
                    <a:srgbClr val="FF00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200">
                  <a:solidFill>
                    <a:srgbClr val="FF0000"/>
                  </a:solidFill>
                </a:rPr>
                <a:t>2/3</a:t>
              </a:r>
            </a:p>
          </p:txBody>
        </p:sp>
      </p:grpSp>
      <p:sp>
        <p:nvSpPr>
          <p:cNvPr id="186" name="Shape 186"/>
          <p:cNvSpPr/>
          <p:nvPr/>
        </p:nvSpPr>
        <p:spPr>
          <a:xfrm>
            <a:off x="275708" y="1295792"/>
            <a:ext cx="4368302" cy="234499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C0504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87" name="Shape 187"/>
          <p:cNvSpPr/>
          <p:nvPr/>
        </p:nvSpPr>
        <p:spPr>
          <a:xfrm>
            <a:off x="275708" y="3933168"/>
            <a:ext cx="4368302" cy="18883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C0504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88" name="Shape 188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胆固醇是人体所需基本组成材料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xfrm>
            <a:off x="467543" y="1308274"/>
            <a:ext cx="4602447" cy="2274639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b="0" sz="1800"/>
            </a:pPr>
            <a:r>
              <a:rPr sz="2000"/>
              <a:t>胆固醇</a:t>
            </a:r>
            <a:r>
              <a:rPr b="1" sz="2400">
                <a:solidFill>
                  <a:srgbClr val="FF0000"/>
                </a:solidFill>
              </a:rPr>
              <a:t>三大重要</a:t>
            </a:r>
            <a:r>
              <a:rPr sz="2000"/>
              <a:t>作用：</a:t>
            </a:r>
            <a:endParaRPr sz="2000"/>
          </a:p>
          <a:p>
            <a:pPr lvl="0" marL="285750" indent="-285750">
              <a:defRPr b="0" sz="1800"/>
            </a:pPr>
            <a:r>
              <a:rPr sz="2000"/>
              <a:t>构成细胞膜</a:t>
            </a:r>
            <a:endParaRPr sz="2000"/>
          </a:p>
          <a:p>
            <a:pPr lvl="0" marL="285750" indent="-285750">
              <a:defRPr b="0" sz="1800"/>
            </a:pPr>
            <a:r>
              <a:rPr sz="2000"/>
              <a:t>激素的组成材料</a:t>
            </a:r>
            <a:endParaRPr sz="2000"/>
          </a:p>
          <a:p>
            <a:pPr lvl="0" marL="285750" indent="-285750">
              <a:defRPr b="0" sz="1800"/>
            </a:pPr>
            <a:r>
              <a:rPr sz="2000"/>
              <a:t>胆汁酸的组成材料</a:t>
            </a:r>
          </a:p>
        </p:txBody>
      </p:sp>
      <p:sp>
        <p:nvSpPr>
          <p:cNvPr id="190" name="Shape 190"/>
          <p:cNvSpPr/>
          <p:nvPr/>
        </p:nvSpPr>
        <p:spPr>
          <a:xfrm>
            <a:off x="449039" y="4052451"/>
            <a:ext cx="5131074" cy="140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胆固醇有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两个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来源：</a:t>
            </a:r>
            <a:endParaRPr b="1" sz="2000"/>
          </a:p>
          <a:p>
            <a:pPr lvl="0" marL="285750" indent="-285750">
              <a:lnSpc>
                <a:spcPct val="120000"/>
              </a:lnSpc>
              <a:spcBef>
                <a:spcPts val="1200"/>
              </a:spcBef>
              <a:buSzPct val="100000"/>
              <a:buFont typeface="Arial"/>
              <a:buChar char="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主要由肝脏合成，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占</a:t>
            </a:r>
            <a:r>
              <a:rPr b="1" sz="2000">
                <a:solidFill>
                  <a:srgbClr val="FF0000"/>
                </a:solidFill>
              </a:rPr>
              <a:t>2/3</a:t>
            </a:r>
            <a:endParaRPr b="1" sz="2000"/>
          </a:p>
          <a:p>
            <a:pPr lvl="0" marL="285750" indent="-285750">
              <a:lnSpc>
                <a:spcPct val="120000"/>
              </a:lnSpc>
              <a:spcBef>
                <a:spcPts val="1200"/>
              </a:spcBef>
              <a:buSzPct val="100000"/>
              <a:buFont typeface="Arial"/>
              <a:buChar char="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从食物中获取，占</a:t>
            </a:r>
            <a:r>
              <a:rPr sz="2000"/>
              <a:t>1/3</a:t>
            </a:r>
          </a:p>
        </p:txBody>
      </p:sp>
      <p:pic>
        <p:nvPicPr>
          <p:cNvPr id="191" name="image25.jpg" descr="d:\program files (x86)\360se6\User Data\temp\t01a9c62976f0e82550.jpg"/>
          <p:cNvPicPr/>
          <p:nvPr/>
        </p:nvPicPr>
        <p:blipFill>
          <a:blip r:embed="rId3">
            <a:extLst/>
          </a:blip>
          <a:srcRect l="0" t="0" r="0" b="14037"/>
          <a:stretch>
            <a:fillRect/>
          </a:stretch>
        </p:blipFill>
        <p:spPr>
          <a:xfrm>
            <a:off x="3059832" y="1871164"/>
            <a:ext cx="1106668" cy="169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26.png" descr="d:\program files (x86)\360se6\User Data\temp\71515_101139076000_2.jpg"/>
          <p:cNvPicPr/>
          <p:nvPr/>
        </p:nvPicPr>
        <p:blipFill>
          <a:blip r:embed="rId4">
            <a:extLst/>
          </a:blip>
          <a:srcRect l="16935" t="4350" r="5427" b="0"/>
          <a:stretch>
            <a:fillRect/>
          </a:stretch>
        </p:blipFill>
        <p:spPr>
          <a:xfrm>
            <a:off x="7821262" y="4365104"/>
            <a:ext cx="1267749" cy="2209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